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40" r:id="rId2"/>
    <p:sldId id="650" r:id="rId3"/>
    <p:sldId id="649" r:id="rId4"/>
    <p:sldId id="303" r:id="rId5"/>
    <p:sldId id="602" r:id="rId6"/>
    <p:sldId id="603" r:id="rId7"/>
    <p:sldId id="604" r:id="rId8"/>
    <p:sldId id="640" r:id="rId9"/>
    <p:sldId id="644" r:id="rId10"/>
    <p:sldId id="623" r:id="rId11"/>
    <p:sldId id="599" r:id="rId12"/>
    <p:sldId id="624" r:id="rId13"/>
    <p:sldId id="625" r:id="rId14"/>
    <p:sldId id="606" r:id="rId15"/>
    <p:sldId id="635" r:id="rId16"/>
    <p:sldId id="639" r:id="rId17"/>
    <p:sldId id="631" r:id="rId18"/>
    <p:sldId id="634" r:id="rId19"/>
    <p:sldId id="326" r:id="rId20"/>
    <p:sldId id="327" r:id="rId21"/>
    <p:sldId id="328" r:id="rId22"/>
    <p:sldId id="329" r:id="rId23"/>
    <p:sldId id="330" r:id="rId24"/>
    <p:sldId id="331" r:id="rId25"/>
    <p:sldId id="607" r:id="rId26"/>
    <p:sldId id="423" r:id="rId27"/>
    <p:sldId id="427" r:id="rId28"/>
    <p:sldId id="647" r:id="rId29"/>
    <p:sldId id="648" r:id="rId30"/>
    <p:sldId id="285" r:id="rId31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EAEBE3"/>
    <a:srgbClr val="F6D7CA"/>
    <a:srgbClr val="C10C1A"/>
    <a:srgbClr val="182744"/>
    <a:srgbClr val="688989"/>
    <a:srgbClr val="D9D9D9"/>
    <a:srgbClr val="FFF2CC"/>
    <a:srgbClr val="DEEBF7"/>
    <a:srgbClr val="CF9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6" autoAdjust="0"/>
    <p:restoredTop sz="67588" autoAdjust="0"/>
  </p:normalViewPr>
  <p:slideViewPr>
    <p:cSldViewPr snapToGrid="0">
      <p:cViewPr varScale="1">
        <p:scale>
          <a:sx n="123" d="100"/>
          <a:sy n="123" d="100"/>
        </p:scale>
        <p:origin x="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wtsrv-fs\Corp01\SPD\Onderzoeken%20Westtoer\Dagtoeristen%20Kust\Dagtoeristen%20Kust%202018\08%20Verwerking\Blits%20en%20lange%20samen\TA_Tabellen_Dagtoerisme_naarprovinc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C10C1A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layout>
                <c:manualLayout>
                  <c:x val="-1.6842004825105096E-2"/>
                  <c:y val="-4.13989063258197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0D-4FAC-9EBD-5FDEDD33BC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'spreiding tijd kus'!$AP$9:$AP$29</c:f>
              <c:strCache>
                <c:ptCount val="21"/>
                <c:pt idx="0">
                  <c:v>6h</c:v>
                </c:pt>
                <c:pt idx="1">
                  <c:v>7h</c:v>
                </c:pt>
                <c:pt idx="2">
                  <c:v>8h</c:v>
                </c:pt>
                <c:pt idx="3">
                  <c:v>9h</c:v>
                </c:pt>
                <c:pt idx="4">
                  <c:v>10h</c:v>
                </c:pt>
                <c:pt idx="5">
                  <c:v>11h</c:v>
                </c:pt>
                <c:pt idx="6">
                  <c:v>12h</c:v>
                </c:pt>
                <c:pt idx="7">
                  <c:v>13h</c:v>
                </c:pt>
                <c:pt idx="8">
                  <c:v>14h</c:v>
                </c:pt>
                <c:pt idx="9">
                  <c:v>15h</c:v>
                </c:pt>
                <c:pt idx="10">
                  <c:v>16h</c:v>
                </c:pt>
                <c:pt idx="11">
                  <c:v>17h</c:v>
                </c:pt>
                <c:pt idx="12">
                  <c:v>18h</c:v>
                </c:pt>
                <c:pt idx="13">
                  <c:v>19h</c:v>
                </c:pt>
                <c:pt idx="14">
                  <c:v>20h</c:v>
                </c:pt>
                <c:pt idx="15">
                  <c:v>21h</c:v>
                </c:pt>
                <c:pt idx="16">
                  <c:v>22h</c:v>
                </c:pt>
                <c:pt idx="17">
                  <c:v>23h</c:v>
                </c:pt>
                <c:pt idx="18">
                  <c:v>0h</c:v>
                </c:pt>
                <c:pt idx="19">
                  <c:v>1h</c:v>
                </c:pt>
                <c:pt idx="20">
                  <c:v>2h</c:v>
                </c:pt>
              </c:strCache>
            </c:strRef>
          </c:cat>
          <c:val>
            <c:numRef>
              <c:f>'spreiding tijd kus'!$AT$9:$AT$29</c:f>
              <c:numCache>
                <c:formatCode>###0%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1.804687145415005E-2</c:v>
                </c:pt>
                <c:pt idx="3">
                  <c:v>5.3888373874497193E-2</c:v>
                </c:pt>
                <c:pt idx="4">
                  <c:v>0.2102460348387388</c:v>
                </c:pt>
                <c:pt idx="5">
                  <c:v>0.51875703027870679</c:v>
                </c:pt>
                <c:pt idx="6">
                  <c:v>0.81258110658241067</c:v>
                </c:pt>
                <c:pt idx="7">
                  <c:v>0.89208936257275118</c:v>
                </c:pt>
                <c:pt idx="8">
                  <c:v>0.90473974239894528</c:v>
                </c:pt>
                <c:pt idx="9">
                  <c:v>0.98130683656256357</c:v>
                </c:pt>
                <c:pt idx="10">
                  <c:v>0.96484009878090471</c:v>
                </c:pt>
                <c:pt idx="11">
                  <c:v>0.84571479447336817</c:v>
                </c:pt>
                <c:pt idx="12">
                  <c:v>0.68716726200278055</c:v>
                </c:pt>
                <c:pt idx="13">
                  <c:v>0.38188096001708394</c:v>
                </c:pt>
                <c:pt idx="14">
                  <c:v>0.21361885837981368</c:v>
                </c:pt>
                <c:pt idx="15">
                  <c:v>0.10875057979416203</c:v>
                </c:pt>
                <c:pt idx="16">
                  <c:v>2.793087889578932E-2</c:v>
                </c:pt>
                <c:pt idx="17">
                  <c:v>2.0567661757780221E-2</c:v>
                </c:pt>
                <c:pt idx="18">
                  <c:v>1.5448249735803993E-2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0D-4FAC-9EBD-5FDEDD33B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6924271"/>
        <c:axId val="1622249279"/>
      </c:lineChart>
      <c:catAx>
        <c:axId val="1636924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1622249279"/>
        <c:crosses val="autoZero"/>
        <c:auto val="1"/>
        <c:lblAlgn val="ctr"/>
        <c:lblOffset val="100"/>
        <c:noMultiLvlLbl val="0"/>
      </c:catAx>
      <c:valAx>
        <c:axId val="1622249279"/>
        <c:scaling>
          <c:orientation val="minMax"/>
          <c:max val="1"/>
        </c:scaling>
        <c:delete val="1"/>
        <c:axPos val="l"/>
        <c:numFmt formatCode="###0%" sourceLinked="1"/>
        <c:majorTickMark val="none"/>
        <c:minorTickMark val="none"/>
        <c:tickLblPos val="nextTo"/>
        <c:crossAx val="1636924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TIJD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F7-4005-9407-58B11275E03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F7-4005-9407-58B11275E03B}"/>
              </c:ext>
            </c:extLst>
          </c:dPt>
          <c:cat>
            <c:strRef>
              <c:f>Blad1!$A$2:$A$3</c:f>
              <c:strCache>
                <c:ptCount val="2"/>
                <c:pt idx="0">
                  <c:v>Effectief</c:v>
                </c:pt>
                <c:pt idx="1">
                  <c:v>Niet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18.059999999999999</c:v>
                </c:pt>
                <c:pt idx="1">
                  <c:v>81.94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F7-4005-9407-58B11275E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TIJD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35-45EA-B28A-434DD727DED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35-45EA-B28A-434DD727DEDA}"/>
              </c:ext>
            </c:extLst>
          </c:dPt>
          <c:cat>
            <c:strRef>
              <c:f>Blad1!$A$2:$A$3</c:f>
              <c:strCache>
                <c:ptCount val="2"/>
                <c:pt idx="0">
                  <c:v>Effectief</c:v>
                </c:pt>
                <c:pt idx="1">
                  <c:v>Niet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67.92</c:v>
                </c:pt>
                <c:pt idx="1">
                  <c:v>32.08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35-45EA-B28A-434DD727D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Extrêmement satisfait</c:v>
                </c:pt>
              </c:strCache>
            </c:strRef>
          </c:tx>
          <c:spPr>
            <a:solidFill>
              <a:srgbClr val="68898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Blad1!$B$3</c:f>
              <c:numCache>
                <c:formatCode>0</c:formatCode>
                <c:ptCount val="1"/>
                <c:pt idx="0">
                  <c:v>26.1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F-4CAB-9BAE-982C86334E10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A0D2D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Blad1!$C$3</c:f>
              <c:numCache>
                <c:formatCode>0</c:formatCode>
                <c:ptCount val="1"/>
                <c:pt idx="0">
                  <c:v>61.9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BF-4CAB-9BAE-982C86334E10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Satisfait</c:v>
                </c:pt>
              </c:strCache>
            </c:strRef>
          </c:tx>
          <c:spPr>
            <a:solidFill>
              <a:srgbClr val="CCFF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0C4-4873-814D-C7F4032BF256}"/>
              </c:ext>
            </c:extLst>
          </c:dPt>
          <c:dLbls>
            <c:spPr>
              <a:solidFill>
                <a:srgbClr val="CC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Blad1!$D$3</c:f>
              <c:numCache>
                <c:formatCode>0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BF-4CAB-9BAE-982C86334E10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Pas vraiment satisfait</c:v>
                </c:pt>
              </c:strCache>
            </c:strRef>
          </c:tx>
          <c:spPr>
            <a:solidFill>
              <a:srgbClr val="F6D7C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Blad1!$E$3</c:f>
              <c:numCache>
                <c:formatCode>0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BF-4CAB-9BAE-982C86334E10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10C1A"/>
            </a:solidFill>
            <a:ln>
              <a:noFill/>
            </a:ln>
            <a:effectLst/>
          </c:spPr>
          <c:invertIfNegative val="0"/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Blad1!$F$3</c:f>
              <c:numCache>
                <c:formatCode>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BF-4CAB-9BAE-982C86334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75268879"/>
        <c:axId val="2075268463"/>
      </c:barChart>
      <c:catAx>
        <c:axId val="2075268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268463"/>
        <c:crosses val="autoZero"/>
        <c:auto val="1"/>
        <c:lblAlgn val="ctr"/>
        <c:lblOffset val="100"/>
        <c:noMultiLvlLbl val="0"/>
      </c:catAx>
      <c:valAx>
        <c:axId val="2075268463"/>
        <c:scaling>
          <c:orientation val="minMax"/>
          <c:max val="100"/>
        </c:scaling>
        <c:delete val="1"/>
        <c:axPos val="b"/>
        <c:numFmt formatCode="0" sourceLinked="1"/>
        <c:majorTickMark val="none"/>
        <c:minorTickMark val="none"/>
        <c:tickLblPos val="nextTo"/>
        <c:crossAx val="20752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598536364808031E-2"/>
          <c:y val="0.72888625010344232"/>
          <c:w val="0.98025974985986619"/>
          <c:h val="0.14087874182476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Extrêmement satisfait</c:v>
                </c:pt>
              </c:strCache>
            </c:strRef>
          </c:tx>
          <c:spPr>
            <a:solidFill>
              <a:srgbClr val="68898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Blad1!$B$3</c:f>
              <c:numCache>
                <c:formatCode>0</c:formatCode>
                <c:ptCount val="1"/>
                <c:pt idx="0">
                  <c:v>27.4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30-4A12-B21F-CE177CB09E2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Très satisfait</c:v>
                </c:pt>
              </c:strCache>
            </c:strRef>
          </c:tx>
          <c:spPr>
            <a:solidFill>
              <a:srgbClr val="A0D2D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Blad1!$C$3</c:f>
              <c:numCache>
                <c:formatCode>0</c:formatCode>
                <c:ptCount val="1"/>
                <c:pt idx="0">
                  <c:v>46.8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30-4A12-B21F-CE177CB09E24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Satisfait</c:v>
                </c:pt>
              </c:strCache>
            </c:strRef>
          </c:tx>
          <c:spPr>
            <a:solidFill>
              <a:srgbClr val="CCFF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758-4A7D-B74D-D5CF5D55F8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Blad1!$D$3</c:f>
              <c:numCache>
                <c:formatCode>0</c:formatCode>
                <c:ptCount val="1"/>
                <c:pt idx="0">
                  <c:v>24.2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30-4A12-B21F-CE177CB09E24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Pas vraiment satisfait</c:v>
                </c:pt>
              </c:strCache>
            </c:strRef>
          </c:tx>
          <c:spPr>
            <a:solidFill>
              <a:srgbClr val="F6D7C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731-4EDA-BBC8-7B7548F6D6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Blad1!$E$3</c:f>
              <c:numCache>
                <c:formatCode>0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30-4A12-B21F-CE177CB09E24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Pas du tout satisfait</c:v>
                </c:pt>
              </c:strCache>
            </c:strRef>
          </c:tx>
          <c:spPr>
            <a:solidFill>
              <a:srgbClr val="C10C1A"/>
            </a:solidFill>
            <a:ln>
              <a:noFill/>
            </a:ln>
            <a:effectLst/>
          </c:spPr>
          <c:invertIfNegative val="0"/>
          <c:cat>
            <c:strRef>
              <c:f>Blad1!$A$3</c:f>
              <c:strCache>
                <c:ptCount val="1"/>
                <c:pt idx="0">
                  <c:v>2021-2022</c:v>
                </c:pt>
              </c:strCache>
            </c:strRef>
          </c:cat>
          <c:val>
            <c:numRef>
              <c:f>Blad1!$F$3</c:f>
              <c:numCache>
                <c:formatCode>0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30-4A12-B21F-CE177CB09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2075268879"/>
        <c:axId val="2075268463"/>
      </c:barChart>
      <c:catAx>
        <c:axId val="20752688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75268463"/>
        <c:crosses val="autoZero"/>
        <c:auto val="1"/>
        <c:lblAlgn val="ctr"/>
        <c:lblOffset val="100"/>
        <c:noMultiLvlLbl val="0"/>
      </c:catAx>
      <c:valAx>
        <c:axId val="2075268463"/>
        <c:scaling>
          <c:orientation val="minMax"/>
          <c:max val="100"/>
        </c:scaling>
        <c:delete val="1"/>
        <c:axPos val="b"/>
        <c:numFmt formatCode="0" sourceLinked="1"/>
        <c:majorTickMark val="none"/>
        <c:minorTickMark val="none"/>
        <c:tickLblPos val="nextTo"/>
        <c:crossAx val="2075268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598536364808031E-2"/>
          <c:y val="0.72888625010344232"/>
          <c:w val="0.98025974985986619"/>
          <c:h val="0.14087874182476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53129195089507"/>
          <c:y val="9.5725516503229788E-2"/>
          <c:w val="0.57682397176647815"/>
          <c:h val="0.8947019318464472"/>
        </c:manualLayout>
      </c:layout>
      <c:doughnut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Wanneer resrveren</c:v>
                </c:pt>
              </c:strCache>
            </c:strRef>
          </c:tx>
          <c:spPr>
            <a:solidFill>
              <a:srgbClr val="182744"/>
            </a:solidFill>
          </c:spPr>
          <c:dPt>
            <c:idx val="0"/>
            <c:bubble3D val="0"/>
            <c:spPr>
              <a:solidFill>
                <a:srgbClr val="18274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E6-488D-B631-2760A9932988}"/>
              </c:ext>
            </c:extLst>
          </c:dPt>
          <c:dPt>
            <c:idx val="1"/>
            <c:bubble3D val="0"/>
            <c:spPr>
              <a:solidFill>
                <a:srgbClr val="68898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E6-488D-B631-2760A9932988}"/>
              </c:ext>
            </c:extLst>
          </c:dPt>
          <c:dPt>
            <c:idx val="2"/>
            <c:bubble3D val="0"/>
            <c:spPr>
              <a:solidFill>
                <a:srgbClr val="F6D7C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E6-488D-B631-2760A9932988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E6-488D-B631-2760A9932988}"/>
              </c:ext>
            </c:extLst>
          </c:dPt>
          <c:cat>
            <c:strRef>
              <c:f>Blad1!$A$2:$A$5</c:f>
              <c:strCache>
                <c:ptCount val="4"/>
                <c:pt idx="0">
                  <c:v>9 of 10</c:v>
                </c:pt>
                <c:pt idx="1">
                  <c:v>7 of 8</c:v>
                </c:pt>
                <c:pt idx="2">
                  <c:v>5 of 6</c:v>
                </c:pt>
                <c:pt idx="3">
                  <c:v>0 tot 4</c:v>
                </c:pt>
              </c:strCache>
            </c:strRef>
          </c:cat>
          <c:val>
            <c:numRef>
              <c:f>Blad1!$B$2:$B$5</c:f>
              <c:numCache>
                <c:formatCode>0%</c:formatCode>
                <c:ptCount val="4"/>
                <c:pt idx="0">
                  <c:v>0.47799999999999998</c:v>
                </c:pt>
                <c:pt idx="1">
                  <c:v>0.48</c:v>
                </c:pt>
                <c:pt idx="2">
                  <c:v>3.1E-2</c:v>
                </c:pt>
                <c:pt idx="3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E6-488D-B631-2760A9932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7EE3D-AD89-4F8A-B73B-BED223B0E83D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5555B-473C-47C5-855A-360D46FBF53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85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293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Zelfde top</a:t>
            </a:r>
            <a:r>
              <a:rPr lang="nl-BE" baseline="0" dirty="0"/>
              <a:t> 5 als in 2011:</a:t>
            </a:r>
          </a:p>
          <a:p>
            <a:r>
              <a:rPr lang="nl-BE" baseline="0" dirty="0"/>
              <a:t>2011: 80% kuieren dijk; 73% café, tearoom, terras; 53% shoppen; 50% restaurant; 42% wandelen &gt;1u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1302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5059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66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319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406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Trouwe vakantiegangers: 76% logeerde reeds aan de Kust in de voorbije 3 jaar / 24% niet</a:t>
            </a:r>
          </a:p>
          <a:p>
            <a:r>
              <a:rPr lang="nl-BE" dirty="0"/>
              <a:t>Wel lichte verschuivingen per land: Belgen: 22% nieuwe verblijfstoeristen (is iets hoger </a:t>
            </a:r>
            <a:r>
              <a:rPr lang="nl-BE" dirty="0" err="1"/>
              <a:t>ivm</a:t>
            </a:r>
            <a:r>
              <a:rPr lang="nl-BE" dirty="0"/>
              <a:t> vorig onderzoek – door corona iets meer nieuwe bezoekers)</a:t>
            </a:r>
          </a:p>
          <a:p>
            <a:r>
              <a:rPr lang="nl-BE" dirty="0"/>
              <a:t>DU, LUX, FR: minder nieuwe verblijfstoeristen </a:t>
            </a:r>
            <a:r>
              <a:rPr lang="nl-BE" dirty="0" err="1"/>
              <a:t>ivm</a:t>
            </a:r>
            <a:r>
              <a:rPr lang="nl-BE" dirty="0"/>
              <a:t> vorig onderzoek (door reisbeperkingen)</a:t>
            </a:r>
          </a:p>
          <a:p>
            <a:r>
              <a:rPr lang="nl-BE" dirty="0"/>
              <a:t>NL: 58% nieuwe bezoekers: hoger </a:t>
            </a:r>
            <a:r>
              <a:rPr lang="nl-BE" dirty="0" err="1"/>
              <a:t>ivm</a:t>
            </a:r>
            <a:r>
              <a:rPr lang="nl-BE" dirty="0"/>
              <a:t> vorige onderzoek: soms minder strikte corona-beperkingen in ons land en Beaufort als extra trekker.</a:t>
            </a:r>
          </a:p>
          <a:p>
            <a:endParaRPr lang="nl-BE" dirty="0"/>
          </a:p>
          <a:p>
            <a:r>
              <a:rPr lang="nl-BE" dirty="0"/>
              <a:t>71% overwoog geen andere bestemming voor hun weekend/vakantie aan de Kust. Iets lager </a:t>
            </a:r>
            <a:r>
              <a:rPr lang="nl-BE" dirty="0" err="1"/>
              <a:t>ivm</a:t>
            </a:r>
            <a:r>
              <a:rPr lang="nl-BE" dirty="0"/>
              <a:t> vorige onderzoek (mede door corona)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Kindvriendelijkheid</a:t>
            </a:r>
            <a:r>
              <a:rPr lang="nl-BE" dirty="0"/>
              <a:t> voornamelijk vermeld door gezelschappen met kinderen (bij hen staat </a:t>
            </a:r>
            <a:r>
              <a:rPr lang="nl-BE" dirty="0" err="1"/>
              <a:t>kindvriendelijkheid</a:t>
            </a:r>
            <a:r>
              <a:rPr lang="nl-BE" dirty="0"/>
              <a:t> op </a:t>
            </a:r>
            <a:r>
              <a:rPr lang="nl-BE" dirty="0" err="1"/>
              <a:t>nr</a:t>
            </a:r>
            <a:r>
              <a:rPr lang="nl-BE" dirty="0"/>
              <a:t> 2). Bij gezelschappen zonder kinderen komt op </a:t>
            </a:r>
            <a:r>
              <a:rPr lang="nl-BE" dirty="0" err="1"/>
              <a:t>nr</a:t>
            </a:r>
            <a:r>
              <a:rPr lang="nl-BE" dirty="0"/>
              <a:t> 6: lekker eten en drinken.</a:t>
            </a:r>
          </a:p>
          <a:p>
            <a:endParaRPr lang="nl-BE" dirty="0"/>
          </a:p>
          <a:p>
            <a:r>
              <a:rPr lang="nl-BE" dirty="0"/>
              <a:t>Bijna 1 op 4 duidt één van de </a:t>
            </a:r>
            <a:r>
              <a:rPr lang="nl-BE" dirty="0" err="1"/>
              <a:t>coronagerelateerde</a:t>
            </a:r>
            <a:r>
              <a:rPr lang="nl-BE" dirty="0"/>
              <a:t> redenen aan: </a:t>
            </a:r>
            <a:r>
              <a:rPr lang="nl-BE" dirty="0" err="1"/>
              <a:t>reisbeperlingen</a:t>
            </a:r>
            <a:r>
              <a:rPr lang="nl-BE" dirty="0"/>
              <a:t> naar andere bestemmingen of veilig gevoel aan de Kust in coronatijden; voornamelijk Belgen (25%), Duitsers (27%) en Nederlanders (22%)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0703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8476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1152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 op 5 gaat ook naar hinterland tijdens zijn weekend of vakantie aan de Kust. Is hoger dan in 2016.</a:t>
            </a:r>
          </a:p>
          <a:p>
            <a:r>
              <a:rPr lang="nl-BE" dirty="0"/>
              <a:t>Buitenlandse vakantiegangers bezoeken traditioneel vaker het hinterland</a:t>
            </a:r>
          </a:p>
          <a:p>
            <a:endParaRPr lang="nl-BE" dirty="0"/>
          </a:p>
          <a:p>
            <a:r>
              <a:rPr lang="nl-BE" dirty="0"/>
              <a:t>Zowel excursie naar hinterland, fietstocht naar hinterland als musea/attractie/evenement gestegen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2469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Commercieel logies = hotels, </a:t>
            </a:r>
            <a:r>
              <a:rPr lang="nl-BE" dirty="0" err="1"/>
              <a:t>b&amp;b</a:t>
            </a:r>
            <a:r>
              <a:rPr lang="nl-BE" dirty="0"/>
              <a:t>, vakantieparken, jeugdlogies, kortkampeerplaatsen, gehuurde vakantiewoningen en andere logiesaccommodaties</a:t>
            </a:r>
          </a:p>
          <a:p>
            <a:endParaRPr lang="nl-BE" dirty="0"/>
          </a:p>
          <a:p>
            <a:r>
              <a:rPr lang="nl-BE" dirty="0"/>
              <a:t>Commercieel logies = stabiele pijler van kusttoerisme. 30% van de omzet wordt gegenereerd door vakantiegangers in commercieel logies. Ook in 2020 (toen was aandeel 2</a:t>
            </a:r>
            <a:r>
              <a:rPr lang="nl-BE" baseline="30000" dirty="0"/>
              <a:t>e</a:t>
            </a:r>
            <a:r>
              <a:rPr lang="nl-BE" dirty="0"/>
              <a:t> verblijfstoerisme hoger en aandeel dagtoerisme lager).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4795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Sterke stijging in aandeel uiterst + zeer tevreden in vergelijking met voorgaande onderzoeken. </a:t>
            </a:r>
          </a:p>
          <a:p>
            <a:r>
              <a:rPr lang="nl-BE" dirty="0"/>
              <a:t>Aandeel dat ontevreden is blijft laag: minder dan 1% over vakantie aan zee en 3% over logies.</a:t>
            </a:r>
          </a:p>
          <a:p>
            <a:endParaRPr lang="nl-BE" dirty="0"/>
          </a:p>
          <a:p>
            <a:r>
              <a:rPr lang="nl-BE" dirty="0"/>
              <a:t>Hoge tevredenheid over vakantie en logies is pluim voor kustgemeenten en logies die enorme inspanningen hebben gedaan om tijdens onzekere corona-tijden hun gasten toch een zo aangenaam mogelijke vakantie te bieden.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5129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Bijna iedereen overweegt een nieuw weekend of vakantie in komende 3 jaar</a:t>
            </a:r>
          </a:p>
          <a:p>
            <a:endParaRPr lang="nl-BE" dirty="0"/>
          </a:p>
          <a:p>
            <a:r>
              <a:rPr lang="nl-BE" dirty="0"/>
              <a:t>Bij vraag in welke mate ze hun verblijf aan de Kust zouden aanbevelen aan vrienden en familie geeft 55% een score van 9 of 10 (=</a:t>
            </a:r>
            <a:r>
              <a:rPr lang="nl-BE" dirty="0" err="1"/>
              <a:t>promoters</a:t>
            </a:r>
            <a:r>
              <a:rPr lang="nl-BE" dirty="0"/>
              <a:t>). Slechts 4% geeft score van 6 of minder (=criticasters)</a:t>
            </a:r>
          </a:p>
          <a:p>
            <a:r>
              <a:rPr lang="nl-BE" dirty="0"/>
              <a:t>Net </a:t>
            </a:r>
            <a:r>
              <a:rPr lang="nl-BE" dirty="0" err="1"/>
              <a:t>Promoter</a:t>
            </a:r>
            <a:r>
              <a:rPr lang="nl-BE" dirty="0"/>
              <a:t> Score meet klantenloyaliteit en is het verschil </a:t>
            </a:r>
            <a:r>
              <a:rPr lang="nl-BE" dirty="0" err="1"/>
              <a:t>tusssen</a:t>
            </a:r>
            <a:r>
              <a:rPr lang="nl-BE" dirty="0"/>
              <a:t> </a:t>
            </a:r>
            <a:r>
              <a:rPr lang="nl-BE" dirty="0" err="1"/>
              <a:t>Promoters</a:t>
            </a:r>
            <a:r>
              <a:rPr lang="nl-BE" dirty="0"/>
              <a:t> en criticasters. Zo komen we op een NPS score van 51. Dit is zeer hoog (vanaf 30 is dit goed)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6760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1290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4621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3738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213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Commercieel logies = hotels, </a:t>
            </a:r>
            <a:r>
              <a:rPr lang="nl-BE" dirty="0" err="1"/>
              <a:t>b&amp;b</a:t>
            </a:r>
            <a:r>
              <a:rPr lang="nl-BE" dirty="0"/>
              <a:t>, vakantieparken, jeugdlogies, kortkampeerplaatsen, gehuurde vakantiewoningen en andere logiesaccommodaties</a:t>
            </a:r>
          </a:p>
          <a:p>
            <a:endParaRPr lang="nl-BE" dirty="0"/>
          </a:p>
          <a:p>
            <a:r>
              <a:rPr lang="nl-BE" dirty="0"/>
              <a:t>Commercieel logies = stabiele pijler van kusttoerisme. 30% van de omzet wordt gegenereerd door vakantiegangers in commercieel logies. Ook in 2020 (toen was aandeel 2</a:t>
            </a:r>
            <a:r>
              <a:rPr lang="nl-BE" baseline="30000" dirty="0"/>
              <a:t>e</a:t>
            </a:r>
            <a:r>
              <a:rPr lang="nl-BE" dirty="0"/>
              <a:t> verblijfstoerisme hoger en aandeel dagtoerisme lager).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5713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0361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443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53% van gezelschappen is met kinderen: vooral gezinnen met kinderen of 3 generaties</a:t>
            </a:r>
          </a:p>
          <a:p>
            <a:endParaRPr lang="nl-BE" dirty="0"/>
          </a:p>
          <a:p>
            <a:r>
              <a:rPr lang="nl-BE" dirty="0"/>
              <a:t>47% van gezelschappen zonder kinderen: voornamelijk koppels. Bij buitenlandse vakantiegangers zien we groter aandeel van koppels; behalve bij Fransen: daar zijn gezinnen met kinderen de grootste groep (omdat ze meer zitten in de Vakantieparken)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5555B-473C-47C5-855A-360D46FBF53F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3389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289" y="4705075"/>
            <a:ext cx="5734544" cy="4457937"/>
          </a:xfrm>
        </p:spPr>
        <p:txBody>
          <a:bodyPr/>
          <a:lstStyle/>
          <a:p>
            <a:r>
              <a:rPr dirty="0"/>
              <a:t>2011 : âge moyen 39,7 ans ; 27% enfants ; 40% plus de 50 ans ; 30% plus grand groupe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BE 2011 : 39,8 </a:t>
            </a:r>
            <a:r>
              <a:rPr dirty="0" err="1"/>
              <a:t>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NL 2011 :   37,0 ans  27%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FR 2011 : 35,6 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UK 2011 :   54,3 ans   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D 2011 : 41 ans</a:t>
            </a:r>
            <a:r>
              <a:rPr lang="en-US" dirty="0"/>
              <a:t>	</a:t>
            </a:r>
            <a:r>
              <a:rPr dirty="0"/>
              <a:t>23% enfants</a:t>
            </a:r>
            <a:r>
              <a:rPr lang="en-US" dirty="0"/>
              <a:t>		</a:t>
            </a:r>
            <a:r>
              <a:rPr dirty="0"/>
              <a:t>LUX 2011 : 43,8 ans  21% enfants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5503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79289" y="4705075"/>
            <a:ext cx="5734544" cy="4457937"/>
          </a:xfrm>
        </p:spPr>
        <p:txBody>
          <a:bodyPr/>
          <a:lstStyle/>
          <a:p>
            <a:r>
              <a:rPr dirty="0"/>
              <a:t>2011 : âge moyen 39,7 ans ; 27% enfants ; 40% plus de 50 ans ; 30% plus grand groupe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BE 2011 : 39,8 </a:t>
            </a:r>
            <a:r>
              <a:rPr dirty="0" err="1"/>
              <a:t>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NL 2011 :   37,0 ans  27%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FR 2011 : 35,6 ans</a:t>
            </a:r>
            <a:r>
              <a:rPr lang="en-US" dirty="0"/>
              <a:t>	</a:t>
            </a:r>
            <a:r>
              <a:rPr dirty="0"/>
              <a:t>27% enfants</a:t>
            </a:r>
            <a:r>
              <a:rPr lang="en-US" dirty="0"/>
              <a:t>		</a:t>
            </a:r>
            <a:r>
              <a:rPr dirty="0"/>
              <a:t>UK 2011 :   54,3 ans   7% enfants</a:t>
            </a:r>
          </a:p>
          <a:p>
            <a:pPr>
              <a:tabLst>
                <a:tab pos="1253151" algn="l"/>
                <a:tab pos="2506302" algn="l"/>
              </a:tabLst>
            </a:pPr>
            <a:r>
              <a:rPr dirty="0"/>
              <a:t>D 2011 : 41 ans</a:t>
            </a:r>
            <a:r>
              <a:rPr lang="en-US" dirty="0"/>
              <a:t>	</a:t>
            </a:r>
            <a:r>
              <a:rPr dirty="0"/>
              <a:t>23% enfants</a:t>
            </a:r>
            <a:r>
              <a:rPr lang="en-US" dirty="0"/>
              <a:t>		</a:t>
            </a:r>
            <a:r>
              <a:rPr dirty="0"/>
              <a:t>LUX 2011 : 43,8 ans  21% enfants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840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2011 : </a:t>
            </a:r>
            <a:r>
              <a:rPr lang="en-US" dirty="0"/>
              <a:t>	</a:t>
            </a:r>
            <a:r>
              <a:rPr dirty="0"/>
              <a:t>12% environnement pour se reposer ; 10% air sain de la mer ; 14% mer et plage</a:t>
            </a:r>
          </a:p>
          <a:p>
            <a:r>
              <a:rPr lang="en-US" dirty="0"/>
              <a:t>	</a:t>
            </a:r>
            <a:r>
              <a:rPr dirty="0"/>
              <a:t>12% accueillant pour les enfants ; 8% se promener ; 15% agréable</a:t>
            </a:r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6E876-06DA-4F09-B851-7ACF30698D87}" type="slidenum">
              <a:rPr lang="nl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603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E7848-A09B-0A0F-4C0A-54E3D78F0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2913AD-3508-B690-0E0E-37F542EDA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44F296-7ECD-E635-902D-BD23D2E9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CE7F56-EA3B-B106-AFEF-E46CE19B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2A74F1-1E8F-A8C5-BC52-BCBF2945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5346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E901C-0D00-4089-BCBF-4661E21BF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EC9CD8E-2D20-007B-BEEE-B34FF1711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FD5C87-EA3F-E06E-FC7D-B9C7D6CC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AB75EE-AB17-2411-E87A-C6D7FFA2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74A495-33CF-A92D-5BBB-4E089E3F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058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CB9ACDF-FE8C-A2FE-A284-5D9345F22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BAF6C90-961D-F891-948D-06A1D6780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910A13-F939-BFB5-4851-998479654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EE9500-9175-96EE-3CD1-5EF796547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8CD79F-049C-C335-3997-60F0C4BC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85485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foto over hele 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</a:lstStyle>
          <a:p>
            <a:br>
              <a:rPr lang="nl-BE" dirty="0"/>
            </a:br>
            <a:br>
              <a:rPr lang="nl-BE" dirty="0"/>
            </a:br>
            <a:br>
              <a:rPr lang="nl-BE" dirty="0"/>
            </a:br>
            <a:br>
              <a:rPr lang="nl-BE" dirty="0"/>
            </a:br>
            <a:r>
              <a:rPr lang="nl-BE" dirty="0"/>
              <a:t>Voeg eerst een afbeelding in (full screen): </a:t>
            </a:r>
            <a:br>
              <a:rPr lang="nl-BE" dirty="0"/>
            </a:br>
            <a:r>
              <a:rPr lang="nl-BE" dirty="0"/>
              <a:t>klik op </a:t>
            </a:r>
            <a:r>
              <a:rPr lang="nl-BE" dirty="0" err="1"/>
              <a:t>picto</a:t>
            </a:r>
            <a:r>
              <a:rPr lang="nl-BE" dirty="0"/>
              <a:t> hieronder en </a:t>
            </a:r>
            <a:br>
              <a:rPr lang="nl-BE" dirty="0"/>
            </a:br>
            <a:r>
              <a:rPr lang="nl-BE" dirty="0"/>
              <a:t>kies uit via P:\Foto's\BeeldmateriaalPowerPointWesttoer</a:t>
            </a:r>
            <a:br>
              <a:rPr lang="nl-BE" dirty="0"/>
            </a:br>
            <a:r>
              <a:rPr lang="nl-BE" dirty="0"/>
              <a:t>Daarna titel typen in </a:t>
            </a:r>
            <a:r>
              <a:rPr lang="nl-BE" dirty="0" err="1"/>
              <a:t>tekstvak</a:t>
            </a:r>
            <a:r>
              <a:rPr lang="nl-BE" dirty="0"/>
              <a:t> bovenaan. </a:t>
            </a:r>
          </a:p>
          <a:p>
            <a:endParaRPr lang="nl-BE" dirty="0"/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quarter" idx="14" hasCustomPrompt="1"/>
          </p:nvPr>
        </p:nvSpPr>
        <p:spPr>
          <a:xfrm>
            <a:off x="624419" y="404813"/>
            <a:ext cx="10943165" cy="1008062"/>
          </a:xfrm>
        </p:spPr>
        <p:txBody>
          <a:bodyPr>
            <a:noAutofit/>
          </a:bodyPr>
          <a:lstStyle>
            <a:lvl1pPr marL="0" indent="0">
              <a:buNone/>
              <a:defRPr sz="4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Titel </a:t>
            </a:r>
            <a:r>
              <a:rPr lang="nl-NL" dirty="0" err="1"/>
              <a:t>hfdst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690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-fotoband-Eigen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612924" y="2241550"/>
            <a:ext cx="10943165" cy="647416"/>
          </a:xfrm>
        </p:spPr>
        <p:txBody>
          <a:bodyPr>
            <a:noAutofit/>
          </a:bodyPr>
          <a:lstStyle>
            <a:lvl1pPr marL="0" indent="0" algn="r">
              <a:buNone/>
              <a:defRPr sz="4000" baseline="0">
                <a:solidFill>
                  <a:srgbClr val="4B575F"/>
                </a:solidFill>
                <a:latin typeface="Verdana" pitchFamily="34" charset="0"/>
              </a:defRPr>
            </a:lvl1pPr>
          </a:lstStyle>
          <a:p>
            <a:pPr lvl="0"/>
            <a:r>
              <a:rPr lang="nl-NL" dirty="0"/>
              <a:t>Titel presentatie hier typen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505" y="6165304"/>
            <a:ext cx="1955584" cy="5252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12225867" cy="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4" y="5818764"/>
            <a:ext cx="12225867" cy="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afbeelding 2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0" y="3213350"/>
            <a:ext cx="12192000" cy="260541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/>
              <a:t>Voeg hier je afbeelding in voor de titelpagina – eerst formaat aanpassen (1024 breed) en/of pannen via bijsnijden. Vind je de foto toch niet geschikt, eerst verwijderen (Del) en daarna een nieuwe invoegen.</a:t>
            </a:r>
          </a:p>
        </p:txBody>
      </p:sp>
      <p:sp>
        <p:nvSpPr>
          <p:cNvPr id="8" name="Tijdelijke aanduiding voor afbeelding 2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24418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logo1</a:t>
            </a:r>
          </a:p>
        </p:txBody>
      </p:sp>
      <p:sp>
        <p:nvSpPr>
          <p:cNvPr id="9" name="Tijdelijke aanduiding voor afbeelding 2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65748" y="6165305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logo3</a:t>
            </a:r>
          </a:p>
        </p:txBody>
      </p:sp>
      <p:sp>
        <p:nvSpPr>
          <p:cNvPr id="10" name="Tijdelijke aanduiding voor afbeelding 2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7643350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logo4</a:t>
            </a:r>
          </a:p>
        </p:txBody>
      </p:sp>
      <p:sp>
        <p:nvSpPr>
          <p:cNvPr id="11" name="Tijdelijke aanduiding voor afbeelding 2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5277347" y="6165851"/>
            <a:ext cx="1631949" cy="576263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nl-BE" dirty="0"/>
              <a:t>Extra logo2</a:t>
            </a:r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09" y="797524"/>
            <a:ext cx="2679304" cy="4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30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33">
          <p15:clr>
            <a:srgbClr val="FBAE40"/>
          </p15:clr>
        </p15:guide>
        <p15:guide id="2" orient="horz" pos="3748">
          <p15:clr>
            <a:srgbClr val="FBAE40"/>
          </p15:clr>
        </p15:guide>
        <p15:guide id="3" orient="horz" pos="1820">
          <p15:clr>
            <a:srgbClr val="FBAE40"/>
          </p15:clr>
        </p15:guide>
        <p15:guide id="4" orient="horz" pos="141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opsomming + foto staan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4483" y="404812"/>
            <a:ext cx="10933101" cy="1012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Titel hier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833" y="1600200"/>
            <a:ext cx="5679016" cy="4565650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200">
                <a:solidFill>
                  <a:srgbClr val="00000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9" name="Tijdelijke aanduiding voor afbeelding 8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056968" y="1600201"/>
            <a:ext cx="4510617" cy="456565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nl-BE" dirty="0"/>
              <a:t>Plaats hier afbeelding (staand)</a:t>
            </a:r>
          </a:p>
        </p:txBody>
      </p:sp>
      <p:cxnSp>
        <p:nvCxnSpPr>
          <p:cNvPr id="6" name="Rechte verbindingslijn 5"/>
          <p:cNvCxnSpPr/>
          <p:nvPr userDrawn="1"/>
        </p:nvCxnSpPr>
        <p:spPr>
          <a:xfrm>
            <a:off x="643813" y="1268760"/>
            <a:ext cx="10920000" cy="0"/>
          </a:xfrm>
          <a:prstGeom prst="line">
            <a:avLst/>
          </a:prstGeom>
          <a:ln w="3175">
            <a:solidFill>
              <a:srgbClr val="4955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91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D02CC-2C4C-5765-444B-3C4AEBEF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628876-4CC8-7495-2DB0-8D8FEF756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9A378B-375C-2A4F-F2D6-F3818AA86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E0C8E6-10C3-6F21-C7B5-97846725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A69088-6378-1D0B-2D46-AB801A14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99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5A145D-087D-DA6A-129F-AB3CAC1D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298872-864C-E9AF-E954-71B1911AB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0540E3-FC86-74C2-24A3-4AD7D6A8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69E7B6-0D50-0A0A-7CAE-5CAC230F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7A812E-29D4-F7C8-F3A9-5A580D41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884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69746-A448-E5DD-A22D-752BE18E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0D3A2D-ACDD-F581-7CDD-1F054CB7D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9B931B6-45C2-FF39-1538-F4DF3A5EA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B0EF1D-0238-481A-CF62-FDE820A5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F502D9-73A8-A1C0-DEAC-FCC4C753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D202019-7B30-D90E-96C4-BB526E78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290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66847-5037-480B-D4B9-D42CF0CF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C8D78B-C011-E266-28BF-0AFBEAEF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EA163A0-394A-7C98-B42A-F211A079E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1FC5C2B-D112-C48C-D910-843D9903D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745E695-DF2F-005D-CC43-273FA15C8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BD56C7C-D47A-6074-293A-5E4B809A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E27C4A8-B734-48C5-8C00-D201A0B8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E53A58A-3BEC-CDEF-0498-DEE4991C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440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CC04D-E534-1175-A97B-9C2DAB49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76EF1DE-31AD-C7BB-6131-D17AC609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9D2FCAB-160E-68AC-549F-391010EA4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7A5F76-0FE7-7B38-2A01-65CD9498F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27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28768DD-13B8-C08F-1168-F5C12F2AE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9B02FB7-B51A-8F7A-D8DC-5D81D197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FD0E64C-805D-841F-8DDD-54F5C2F4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803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C84CE-E653-76BB-266D-3ECE6FA1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C9477A-07A2-B84C-B9FC-44BB3387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833906-1D85-CC83-CA65-7CD699CD6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A428FF-29D7-3900-CC3F-5BCF0854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5454B2-F83E-FA34-A446-1382712B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D5C124-FA23-3083-ACF4-2C88864A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303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3E47E-265C-B45B-2A5D-8BFBB194F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938D4A-F295-AA7B-B21F-BC40928B8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7C219D-1768-28A7-F826-AE035CEC9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E70C473-C590-FFE0-2AF0-B296FDDB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DE08C57-E836-BD2E-7ACF-1627DC5DB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27AF9C-3E18-90D7-6B82-B6FBC1C1E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073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88FDEC7-9B12-0267-0B14-0144D0EA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26022-3C71-FEF5-2E07-D8F073578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50A93D-53BC-0868-A105-DAB1CD584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96DDF-FEA8-444E-AD91-B2773949DDA2}" type="datetimeFigureOut">
              <a:rPr lang="nl-BE" smtClean="0"/>
              <a:t>18/10/2022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A4ECB6-0AAC-0EC0-017E-F92FB4AA6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7871D2-2DCC-3739-80D5-A9A9AAAEE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B1CB-33EE-4C89-859F-EE9F5ACF38A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002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4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hart" Target="../charts/chart1.xm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20.svg"/><Relationship Id="rId4" Type="http://schemas.openxmlformats.org/officeDocument/2006/relationships/chart" Target="../charts/chart2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9.jpe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34.jpe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30.jpe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9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23.png"/><Relationship Id="rId5" Type="http://schemas.openxmlformats.org/officeDocument/2006/relationships/image" Target="../media/image30.jpeg"/><Relationship Id="rId10" Type="http://schemas.openxmlformats.org/officeDocument/2006/relationships/image" Target="../media/image20.svg"/><Relationship Id="rId4" Type="http://schemas.openxmlformats.org/officeDocument/2006/relationships/image" Target="../media/image35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10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43.jpeg"/><Relationship Id="rId7" Type="http://schemas.openxmlformats.org/officeDocument/2006/relationships/image" Target="../media/image19.png"/><Relationship Id="rId12" Type="http://schemas.openxmlformats.org/officeDocument/2006/relationships/image" Target="../media/image10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9.png"/><Relationship Id="rId5" Type="http://schemas.openxmlformats.org/officeDocument/2006/relationships/image" Target="../media/image45.jpeg"/><Relationship Id="rId15" Type="http://schemas.openxmlformats.org/officeDocument/2006/relationships/image" Target="../media/image50.png"/><Relationship Id="rId10" Type="http://schemas.openxmlformats.org/officeDocument/2006/relationships/image" Target="../media/image47.svg"/><Relationship Id="rId4" Type="http://schemas.openxmlformats.org/officeDocument/2006/relationships/image" Target="../media/image44.jpeg"/><Relationship Id="rId9" Type="http://schemas.openxmlformats.org/officeDocument/2006/relationships/image" Target="../media/image46.png"/><Relationship Id="rId1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54.jpg"/><Relationship Id="rId5" Type="http://schemas.openxmlformats.org/officeDocument/2006/relationships/image" Target="../media/image34.jpeg"/><Relationship Id="rId10" Type="http://schemas.openxmlformats.org/officeDocument/2006/relationships/image" Target="../media/image20.svg"/><Relationship Id="rId4" Type="http://schemas.openxmlformats.org/officeDocument/2006/relationships/image" Target="../media/image29.jpe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45.jpeg"/><Relationship Id="rId4" Type="http://schemas.openxmlformats.org/officeDocument/2006/relationships/image" Target="../media/image55.jpeg"/><Relationship Id="rId9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hart" Target="../charts/chart4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chart" Target="../charts/chart5.xml"/><Relationship Id="rId9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hart" Target="../charts/chart6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20.sv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6" b="25349"/>
          <a:stretch/>
        </p:blipFill>
        <p:spPr>
          <a:xfrm>
            <a:off x="1524001" y="3212976"/>
            <a:ext cx="9144000" cy="2606084"/>
          </a:xfrm>
        </p:spPr>
      </p:pic>
      <p:sp>
        <p:nvSpPr>
          <p:cNvPr id="2" name="Tijdelijke aanduiding voor tekst 1"/>
          <p:cNvSpPr>
            <a:spLocks noGrp="1"/>
          </p:cNvSpPr>
          <p:nvPr>
            <p:ph type="body" sz="quarter" idx="13"/>
          </p:nvPr>
        </p:nvSpPr>
        <p:spPr>
          <a:xfrm>
            <a:off x="1631505" y="1844824"/>
            <a:ext cx="8559563" cy="1044142"/>
          </a:xfrm>
        </p:spPr>
        <p:txBody>
          <a:bodyPr/>
          <a:lstStyle/>
          <a:p>
            <a:r>
              <a:rPr lang="nl-NL" sz="3200" b="1" dirty="0"/>
              <a:t>Conférence de </a:t>
            </a:r>
            <a:r>
              <a:rPr lang="nl-NL" sz="3200" b="1" dirty="0" err="1"/>
              <a:t>presse</a:t>
            </a:r>
            <a:r>
              <a:rPr lang="nl-NL" sz="3200" b="1" dirty="0"/>
              <a:t>  </a:t>
            </a:r>
            <a:endParaRPr lang="nl-BE" sz="3200" dirty="0"/>
          </a:p>
          <a:p>
            <a:r>
              <a:rPr lang="nl-NL" sz="1800" b="1" dirty="0"/>
              <a:t>Les </a:t>
            </a:r>
            <a:r>
              <a:rPr lang="nl-NL" sz="1800" b="1" dirty="0" err="1"/>
              <a:t>Brabançons</a:t>
            </a:r>
            <a:r>
              <a:rPr lang="nl-NL" sz="1800" b="1" dirty="0"/>
              <a:t> à la Côte </a:t>
            </a:r>
            <a:r>
              <a:rPr lang="nl-NL" sz="1800" b="1" dirty="0" err="1"/>
              <a:t>belge</a:t>
            </a:r>
            <a:endParaRPr lang="nl-NL" sz="1800" b="1" dirty="0"/>
          </a:p>
          <a:p>
            <a:endParaRPr lang="nl-BE" sz="1800" dirty="0"/>
          </a:p>
          <a:p>
            <a:endParaRPr lang="nl-BE" sz="1800" b="1" dirty="0"/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4" name="Tijdelijke aanduiding voor afbeelding 13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5" name="Tijdelijke aanduiding voor afbeelding 14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58" b="-7658"/>
          <a:stretch/>
        </p:blipFill>
        <p:spPr/>
      </p:pic>
      <p:sp>
        <p:nvSpPr>
          <p:cNvPr id="5" name="Tekstvak 4"/>
          <p:cNvSpPr txBox="1"/>
          <p:nvPr/>
        </p:nvSpPr>
        <p:spPr>
          <a:xfrm>
            <a:off x="8256240" y="13407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dirty="0"/>
              <a:t>19/10/2022</a:t>
            </a:r>
          </a:p>
        </p:txBody>
      </p:sp>
    </p:spTree>
    <p:extLst>
      <p:ext uri="{BB962C8B-B14F-4D97-AF65-F5344CB8AC3E}">
        <p14:creationId xmlns:p14="http://schemas.microsoft.com/office/powerpoint/2010/main" val="103150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B5C168B6-39CB-8275-0685-B7B84EDA532F}"/>
              </a:ext>
            </a:extLst>
          </p:cNvPr>
          <p:cNvSpPr/>
          <p:nvPr/>
        </p:nvSpPr>
        <p:spPr>
          <a:xfrm>
            <a:off x="-7399" y="3372776"/>
            <a:ext cx="12269068" cy="3485224"/>
          </a:xfrm>
          <a:prstGeom prst="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0" name="Tijdelijke aanduiding voor inhoud 2"/>
          <p:cNvSpPr txBox="1">
            <a:spLocks/>
          </p:cNvSpPr>
          <p:nvPr/>
        </p:nvSpPr>
        <p:spPr>
          <a:xfrm>
            <a:off x="5929260" y="1319352"/>
            <a:ext cx="3796802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BEAUCOUP DE FAMILLES  AVEC DES ENFANTS</a:t>
            </a:r>
            <a:endParaRPr lang="fr-BE" sz="2000" dirty="0">
              <a:solidFill>
                <a:srgbClr val="182744"/>
              </a:solidFill>
              <a:highlight>
                <a:srgbClr val="F6D7CA"/>
              </a:highlight>
              <a:latin typeface="Filson Pro Black" panose="02000000000000000000" pitchFamily="50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71F7108-A9B2-F9E2-E5AC-164A55C25CE4}"/>
              </a:ext>
            </a:extLst>
          </p:cNvPr>
          <p:cNvSpPr txBox="1"/>
          <p:nvPr/>
        </p:nvSpPr>
        <p:spPr>
          <a:xfrm>
            <a:off x="540084" y="232879"/>
            <a:ext cx="88040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SOUVENT AVEC DES ENFANTS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52DF9047-AD27-2D82-5E7C-BCEA3DF1318F}"/>
              </a:ext>
            </a:extLst>
          </p:cNvPr>
          <p:cNvGrpSpPr/>
          <p:nvPr/>
        </p:nvGrpSpPr>
        <p:grpSpPr>
          <a:xfrm>
            <a:off x="2744530" y="1679963"/>
            <a:ext cx="2046144" cy="883976"/>
            <a:chOff x="3553760" y="1776725"/>
            <a:chExt cx="3133072" cy="1357440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1C6AB557-7A1D-16AB-0CAE-F8779291E385}"/>
                </a:ext>
              </a:extLst>
            </p:cNvPr>
            <p:cNvSpPr txBox="1"/>
            <p:nvPr/>
          </p:nvSpPr>
          <p:spPr>
            <a:xfrm>
              <a:off x="3553763" y="1776725"/>
              <a:ext cx="1871426" cy="89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32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58</a:t>
              </a:r>
              <a:r>
                <a:rPr lang="nl-BE" sz="2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9AE25FF7-AA8A-F6EE-F225-D3A563AA977A}"/>
                </a:ext>
              </a:extLst>
            </p:cNvPr>
            <p:cNvSpPr txBox="1"/>
            <p:nvPr/>
          </p:nvSpPr>
          <p:spPr>
            <a:xfrm>
              <a:off x="3553760" y="2567016"/>
              <a:ext cx="3133072" cy="56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AVEC ENFANTS</a:t>
              </a: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87096217-8BDB-2AD8-C8E5-1966B9228951}"/>
              </a:ext>
            </a:extLst>
          </p:cNvPr>
          <p:cNvGrpSpPr/>
          <p:nvPr/>
        </p:nvGrpSpPr>
        <p:grpSpPr>
          <a:xfrm>
            <a:off x="536578" y="4002540"/>
            <a:ext cx="1850076" cy="2453931"/>
            <a:chOff x="2946090" y="1396847"/>
            <a:chExt cx="1850076" cy="2453931"/>
          </a:xfrm>
        </p:grpSpPr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DEAD0E43-62B1-4F1E-5696-7AD0D48F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46090" y="1396847"/>
              <a:ext cx="1850076" cy="1850076"/>
            </a:xfrm>
            <a:prstGeom prst="rect">
              <a:avLst/>
            </a:prstGeom>
          </p:spPr>
        </p:pic>
        <p:sp>
          <p:nvSpPr>
            <p:cNvPr id="34" name="Tekstvak 33">
              <a:extLst>
                <a:ext uri="{FF2B5EF4-FFF2-40B4-BE49-F238E27FC236}">
                  <a16:creationId xmlns:a16="http://schemas.microsoft.com/office/drawing/2014/main" id="{04AC48C5-1A76-298D-4E6A-2E20F8F7A762}"/>
                </a:ext>
              </a:extLst>
            </p:cNvPr>
            <p:cNvSpPr txBox="1"/>
            <p:nvPr/>
          </p:nvSpPr>
          <p:spPr>
            <a:xfrm>
              <a:off x="3212045" y="3527613"/>
              <a:ext cx="146139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JEUNES &lt;18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6F07E97D-B4E6-7EAE-6749-A54FB825E5C9}"/>
                </a:ext>
              </a:extLst>
            </p:cNvPr>
            <p:cNvSpPr txBox="1"/>
            <p:nvPr/>
          </p:nvSpPr>
          <p:spPr>
            <a:xfrm>
              <a:off x="3220531" y="3143496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27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E5953C69-FD90-DE8E-9383-4345E95CB9C7}"/>
              </a:ext>
            </a:extLst>
          </p:cNvPr>
          <p:cNvGrpSpPr/>
          <p:nvPr/>
        </p:nvGrpSpPr>
        <p:grpSpPr>
          <a:xfrm>
            <a:off x="8721371" y="3982834"/>
            <a:ext cx="1882736" cy="2473635"/>
            <a:chOff x="6498570" y="1242354"/>
            <a:chExt cx="1882736" cy="2473635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BD0BA9F7-947F-9E8F-03D0-088AB3AA6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8570" y="1242354"/>
              <a:ext cx="1882736" cy="1882736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B5F22913-1AFD-C18B-5E49-41BBABF5E5AD}"/>
                </a:ext>
              </a:extLst>
            </p:cNvPr>
            <p:cNvSpPr txBox="1"/>
            <p:nvPr/>
          </p:nvSpPr>
          <p:spPr>
            <a:xfrm>
              <a:off x="6898017" y="3392824"/>
              <a:ext cx="108383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≥50 ANS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FC5C6961-41F9-A470-4954-E00A7BA77785}"/>
                </a:ext>
              </a:extLst>
            </p:cNvPr>
            <p:cNvSpPr txBox="1"/>
            <p:nvPr/>
          </p:nvSpPr>
          <p:spPr>
            <a:xfrm>
              <a:off x="6705845" y="300712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36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0479CF3A-D2FD-DE77-5234-C3F0DC710A83}"/>
              </a:ext>
            </a:extLst>
          </p:cNvPr>
          <p:cNvSpPr txBox="1">
            <a:spLocks/>
          </p:cNvSpPr>
          <p:nvPr/>
        </p:nvSpPr>
        <p:spPr>
          <a:xfrm>
            <a:off x="540084" y="3456601"/>
            <a:ext cx="7027665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ÂGE DE TOUS LES EXCURSIONNISTES:</a:t>
            </a:r>
            <a:endParaRPr lang="fr-BE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8B2A055E-26EE-96BE-09F4-97BB9C2B9ACE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975C8816-DB0D-E98F-8036-739568039C4C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6B004A3-46B1-3C38-EE2D-73B34D07E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A9C2E410-A921-4095-3F95-16217008C0FE}"/>
              </a:ext>
            </a:extLst>
          </p:cNvPr>
          <p:cNvGrpSpPr/>
          <p:nvPr/>
        </p:nvGrpSpPr>
        <p:grpSpPr>
          <a:xfrm>
            <a:off x="4432531" y="5747603"/>
            <a:ext cx="2237793" cy="708867"/>
            <a:chOff x="3735846" y="5747603"/>
            <a:chExt cx="2237793" cy="708867"/>
          </a:xfrm>
        </p:grpSpPr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CE0A10EC-EAF5-C962-04FE-00D70102D81F}"/>
                </a:ext>
              </a:extLst>
            </p:cNvPr>
            <p:cNvSpPr txBox="1"/>
            <p:nvPr/>
          </p:nvSpPr>
          <p:spPr>
            <a:xfrm>
              <a:off x="3735846" y="6133305"/>
              <a:ext cx="22377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ADULTES 18-49 </a:t>
              </a:r>
              <a:r>
                <a:rPr lang="nl-BE" sz="15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ans</a:t>
              </a:r>
              <a:endParaRPr lang="nl-BE" sz="15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B5168098-EA4D-009F-B034-C6BCFC7C09CE}"/>
                </a:ext>
              </a:extLst>
            </p:cNvPr>
            <p:cNvSpPr txBox="1"/>
            <p:nvPr/>
          </p:nvSpPr>
          <p:spPr>
            <a:xfrm>
              <a:off x="4172438" y="574760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37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pic>
        <p:nvPicPr>
          <p:cNvPr id="8" name="Afbeelding 7" descr="Afbeelding met persoon, grond, buiten&#10;&#10;Automatisch gegenereerde beschrijving">
            <a:extLst>
              <a:ext uri="{FF2B5EF4-FFF2-40B4-BE49-F238E27FC236}">
                <a16:creationId xmlns:a16="http://schemas.microsoft.com/office/drawing/2014/main" id="{17CA6C27-614A-D762-05CF-B5B4914F33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1"/>
          <a:stretch/>
        </p:blipFill>
        <p:spPr>
          <a:xfrm>
            <a:off x="669289" y="1185978"/>
            <a:ext cx="1901942" cy="1874372"/>
          </a:xfrm>
          <a:prstGeom prst="flowChartConnector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ED3B9B7D-9FAA-07B7-BE20-6B9515237ACF}"/>
              </a:ext>
            </a:extLst>
          </p:cNvPr>
          <p:cNvSpPr/>
          <p:nvPr/>
        </p:nvSpPr>
        <p:spPr>
          <a:xfrm>
            <a:off x="669289" y="1155178"/>
            <a:ext cx="1901942" cy="190194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Afbeelding 12" descr="Afbeelding met persoon, buiten, meisje, drank&#10;&#10;Automatisch gegenereerde beschrijving">
            <a:extLst>
              <a:ext uri="{FF2B5EF4-FFF2-40B4-BE49-F238E27FC236}">
                <a16:creationId xmlns:a16="http://schemas.microsoft.com/office/drawing/2014/main" id="{40937EBF-C3E9-AF88-F0A9-C9E73E539D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6118" r="8579" b="-6148"/>
          <a:stretch/>
        </p:blipFill>
        <p:spPr>
          <a:xfrm>
            <a:off x="4834355" y="4222325"/>
            <a:ext cx="1449359" cy="1448387"/>
          </a:xfrm>
          <a:prstGeom prst="flowChartConnector">
            <a:avLst/>
          </a:prstGeom>
        </p:spPr>
      </p:pic>
      <p:sp>
        <p:nvSpPr>
          <p:cNvPr id="14" name="Ovaal 13">
            <a:extLst>
              <a:ext uri="{FF2B5EF4-FFF2-40B4-BE49-F238E27FC236}">
                <a16:creationId xmlns:a16="http://schemas.microsoft.com/office/drawing/2014/main" id="{0EDDA4C9-ECDB-DB02-D9E1-691CA99FA19B}"/>
              </a:ext>
            </a:extLst>
          </p:cNvPr>
          <p:cNvSpPr/>
          <p:nvPr/>
        </p:nvSpPr>
        <p:spPr>
          <a:xfrm>
            <a:off x="4814026" y="4191892"/>
            <a:ext cx="1448387" cy="1448387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133FA79D-0DA7-8146-CE82-21595729751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26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0A4C544-6284-C382-4798-452079556461}"/>
              </a:ext>
            </a:extLst>
          </p:cNvPr>
          <p:cNvSpPr/>
          <p:nvPr/>
        </p:nvSpPr>
        <p:spPr>
          <a:xfrm>
            <a:off x="697" y="0"/>
            <a:ext cx="17716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aphicFrame>
        <p:nvGraphicFramePr>
          <p:cNvPr id="4" name="Grafiek 3">
            <a:extLst>
              <a:ext uri="{FF2B5EF4-FFF2-40B4-BE49-F238E27FC236}">
                <a16:creationId xmlns:a16="http://schemas.microsoft.com/office/drawing/2014/main" id="{C839F3F1-9B24-4479-8ABA-F3D81C17BF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675690"/>
              </p:ext>
            </p:extLst>
          </p:nvPr>
        </p:nvGraphicFramePr>
        <p:xfrm>
          <a:off x="3080186" y="2175811"/>
          <a:ext cx="7587814" cy="44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2" name="Groep 21">
            <a:extLst>
              <a:ext uri="{FF2B5EF4-FFF2-40B4-BE49-F238E27FC236}">
                <a16:creationId xmlns:a16="http://schemas.microsoft.com/office/drawing/2014/main" id="{25557AD8-8D6B-40EA-B71E-AB88BE12C116}"/>
              </a:ext>
            </a:extLst>
          </p:cNvPr>
          <p:cNvGrpSpPr/>
          <p:nvPr/>
        </p:nvGrpSpPr>
        <p:grpSpPr>
          <a:xfrm>
            <a:off x="248597" y="2527386"/>
            <a:ext cx="1123764" cy="1221149"/>
            <a:chOff x="3173823" y="3135819"/>
            <a:chExt cx="1123764" cy="1221149"/>
          </a:xfrm>
        </p:grpSpPr>
        <p:graphicFrame>
          <p:nvGraphicFramePr>
            <p:cNvPr id="23" name="Grafiek 22">
              <a:extLst>
                <a:ext uri="{FF2B5EF4-FFF2-40B4-BE49-F238E27FC236}">
                  <a16:creationId xmlns:a16="http://schemas.microsoft.com/office/drawing/2014/main" id="{D0A372C9-4E9D-48DD-AD47-B9970DEB9DB5}"/>
                </a:ext>
              </a:extLst>
            </p:cNvPr>
            <p:cNvGraphicFramePr/>
            <p:nvPr/>
          </p:nvGraphicFramePr>
          <p:xfrm>
            <a:off x="3173823" y="3197195"/>
            <a:ext cx="1123764" cy="11597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73FB360B-9CCE-4EAF-9EF5-D0D8DB785054}"/>
                </a:ext>
              </a:extLst>
            </p:cNvPr>
            <p:cNvGrpSpPr/>
            <p:nvPr/>
          </p:nvGrpSpPr>
          <p:grpSpPr>
            <a:xfrm>
              <a:off x="3203968" y="3135819"/>
              <a:ext cx="1080000" cy="1080000"/>
              <a:chOff x="3095897" y="3135819"/>
              <a:chExt cx="1080000" cy="1080000"/>
            </a:xfrm>
          </p:grpSpPr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A980185B-6FC2-40D4-B83F-31A52DB06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99" b="96965" l="9585" r="89617">
                            <a14:foregroundMark x1="49201" y1="5591" x2="49201" y2="5591"/>
                            <a14:foregroundMark x1="56230" y1="799" x2="56230" y2="799"/>
                            <a14:foregroundMark x1="50799" y1="29393" x2="50799" y2="29393"/>
                            <a14:foregroundMark x1="22364" y1="57827" x2="22364" y2="57827"/>
                            <a14:foregroundMark x1="42971" y1="96965" x2="42971" y2="96965"/>
                            <a14:foregroundMark x1="78914" y1="58946" x2="78914" y2="58946"/>
                            <a14:foregroundMark x1="50479" y1="87380" x2="50479" y2="873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5897" y="3135819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14161FB0-B797-4731-B107-94956143B1DB}"/>
                  </a:ext>
                </a:extLst>
              </p:cNvPr>
              <p:cNvSpPr txBox="1"/>
              <p:nvPr/>
            </p:nvSpPr>
            <p:spPr>
              <a:xfrm>
                <a:off x="3291826" y="3591489"/>
                <a:ext cx="72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600" dirty="0">
                    <a:solidFill>
                      <a:srgbClr val="000000"/>
                    </a:solidFill>
                  </a:rPr>
                  <a:t>2h10</a:t>
                </a:r>
              </a:p>
            </p:txBody>
          </p:sp>
        </p:grp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53330415-346D-423B-9582-E83DE8F9F8AA}"/>
              </a:ext>
            </a:extLst>
          </p:cNvPr>
          <p:cNvGrpSpPr/>
          <p:nvPr/>
        </p:nvGrpSpPr>
        <p:grpSpPr>
          <a:xfrm>
            <a:off x="248597" y="4428468"/>
            <a:ext cx="1123764" cy="1199460"/>
            <a:chOff x="6060105" y="3169627"/>
            <a:chExt cx="1123764" cy="1199460"/>
          </a:xfrm>
        </p:grpSpPr>
        <p:graphicFrame>
          <p:nvGraphicFramePr>
            <p:cNvPr id="18" name="Grafiek 17">
              <a:extLst>
                <a:ext uri="{FF2B5EF4-FFF2-40B4-BE49-F238E27FC236}">
                  <a16:creationId xmlns:a16="http://schemas.microsoft.com/office/drawing/2014/main" id="{D24A83C7-8794-44E5-BBDE-9C0388A6626F}"/>
                </a:ext>
              </a:extLst>
            </p:cNvPr>
            <p:cNvGraphicFramePr/>
            <p:nvPr/>
          </p:nvGraphicFramePr>
          <p:xfrm>
            <a:off x="6060105" y="3209314"/>
            <a:ext cx="1123764" cy="11597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B6F2337-D56E-434F-B1E0-E13BFF02E8DC}"/>
                </a:ext>
              </a:extLst>
            </p:cNvPr>
            <p:cNvGrpSpPr/>
            <p:nvPr/>
          </p:nvGrpSpPr>
          <p:grpSpPr>
            <a:xfrm>
              <a:off x="6090338" y="3169627"/>
              <a:ext cx="1080000" cy="1080000"/>
              <a:chOff x="3102067" y="3169627"/>
              <a:chExt cx="1080000" cy="1080000"/>
            </a:xfrm>
          </p:grpSpPr>
          <p:pic>
            <p:nvPicPr>
              <p:cNvPr id="20" name="Afbeelding 19">
                <a:extLst>
                  <a:ext uri="{FF2B5EF4-FFF2-40B4-BE49-F238E27FC236}">
                    <a16:creationId xmlns:a16="http://schemas.microsoft.com/office/drawing/2014/main" id="{7C345527-8DD5-4DC5-8F6A-3A842C0C2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99" b="96965" l="9585" r="89617">
                            <a14:foregroundMark x1="49201" y1="5591" x2="49201" y2="5591"/>
                            <a14:foregroundMark x1="56230" y1="799" x2="56230" y2="799"/>
                            <a14:foregroundMark x1="50799" y1="29393" x2="50799" y2="29393"/>
                            <a14:foregroundMark x1="22364" y1="57827" x2="22364" y2="57827"/>
                            <a14:foregroundMark x1="42971" y1="96965" x2="42971" y2="96965"/>
                            <a14:foregroundMark x1="78914" y1="58946" x2="78914" y2="58946"/>
                            <a14:foregroundMark x1="50479" y1="87380" x2="50479" y2="873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2067" y="3169627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42734FF0-EAA3-4C52-B4B8-4098824E0205}"/>
                  </a:ext>
                </a:extLst>
              </p:cNvPr>
              <p:cNvSpPr txBox="1"/>
              <p:nvPr/>
            </p:nvSpPr>
            <p:spPr>
              <a:xfrm>
                <a:off x="3291826" y="3591489"/>
                <a:ext cx="72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600" dirty="0">
                    <a:solidFill>
                      <a:srgbClr val="000000"/>
                    </a:solidFill>
                  </a:rPr>
                  <a:t>8h09</a:t>
                </a:r>
              </a:p>
            </p:txBody>
          </p:sp>
        </p:grpSp>
      </p:grpSp>
      <p:sp>
        <p:nvSpPr>
          <p:cNvPr id="31" name="Rechthoek 30">
            <a:extLst>
              <a:ext uri="{FF2B5EF4-FFF2-40B4-BE49-F238E27FC236}">
                <a16:creationId xmlns:a16="http://schemas.microsoft.com/office/drawing/2014/main" id="{C2FB889D-EFC9-48A1-B5DB-E678ECA72708}"/>
              </a:ext>
            </a:extLst>
          </p:cNvPr>
          <p:cNvSpPr/>
          <p:nvPr/>
        </p:nvSpPr>
        <p:spPr>
          <a:xfrm>
            <a:off x="6023999" y="2128485"/>
            <a:ext cx="1008106" cy="4446620"/>
          </a:xfrm>
          <a:prstGeom prst="rect">
            <a:avLst/>
          </a:prstGeom>
          <a:solidFill>
            <a:srgbClr val="C10C1A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1A238E76-6D42-4893-AA1D-A195CA5F3EC4}"/>
              </a:ext>
            </a:extLst>
          </p:cNvPr>
          <p:cNvCxnSpPr/>
          <p:nvPr/>
        </p:nvCxnSpPr>
        <p:spPr>
          <a:xfrm>
            <a:off x="5497806" y="2128485"/>
            <a:ext cx="0" cy="4248000"/>
          </a:xfrm>
          <a:prstGeom prst="line">
            <a:avLst/>
          </a:prstGeom>
          <a:ln w="28575">
            <a:solidFill>
              <a:schemeClr val="accent6">
                <a:lumMod val="50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360CDEC9-6A5D-4608-A3B3-0FE84193789D}"/>
              </a:ext>
            </a:extLst>
          </p:cNvPr>
          <p:cNvCxnSpPr/>
          <p:nvPr/>
        </p:nvCxnSpPr>
        <p:spPr>
          <a:xfrm>
            <a:off x="7536160" y="2128485"/>
            <a:ext cx="0" cy="4248000"/>
          </a:xfrm>
          <a:prstGeom prst="line">
            <a:avLst/>
          </a:prstGeom>
          <a:ln w="28575">
            <a:solidFill>
              <a:schemeClr val="accent6">
                <a:lumMod val="50000"/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9CC8D5DE-5078-4874-87BA-C5E6EF49AB9D}"/>
              </a:ext>
            </a:extLst>
          </p:cNvPr>
          <p:cNvSpPr txBox="1"/>
          <p:nvPr/>
        </p:nvSpPr>
        <p:spPr>
          <a:xfrm>
            <a:off x="3149122" y="3798344"/>
            <a:ext cx="152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A MIDI 81% EST DÉJÀ ARRIVÉ À LA CÔTE BELGE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B9E6A23F-07C5-458A-973F-57D76A29CD0E}"/>
              </a:ext>
            </a:extLst>
          </p:cNvPr>
          <p:cNvSpPr txBox="1"/>
          <p:nvPr/>
        </p:nvSpPr>
        <p:spPr>
          <a:xfrm>
            <a:off x="8274661" y="3520106"/>
            <a:ext cx="1522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A 18H 69% EST ENCORE PRÉSENT À LA CÔTE BELGE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8F264DED-EC97-49B9-9A2D-F96ADF67363F}"/>
              </a:ext>
            </a:extLst>
          </p:cNvPr>
          <p:cNvCxnSpPr/>
          <p:nvPr/>
        </p:nvCxnSpPr>
        <p:spPr>
          <a:xfrm flipV="1">
            <a:off x="4472070" y="3140969"/>
            <a:ext cx="831843" cy="65737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>
            <a:extLst>
              <a:ext uri="{FF2B5EF4-FFF2-40B4-BE49-F238E27FC236}">
                <a16:creationId xmlns:a16="http://schemas.microsoft.com/office/drawing/2014/main" id="{060BA017-C21B-494B-BF7D-C97C4BD016DD}"/>
              </a:ext>
            </a:extLst>
          </p:cNvPr>
          <p:cNvCxnSpPr>
            <a:cxnSpLocks/>
          </p:cNvCxnSpPr>
          <p:nvPr/>
        </p:nvCxnSpPr>
        <p:spPr>
          <a:xfrm flipH="1" flipV="1">
            <a:off x="7697070" y="3469655"/>
            <a:ext cx="577593" cy="11104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9A4E2A17-29DD-34D5-4E69-21CEA7C6BF8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65CA6958-B941-5093-8727-237C6C25501D}"/>
              </a:ext>
            </a:extLst>
          </p:cNvPr>
          <p:cNvSpPr txBox="1"/>
          <p:nvPr/>
        </p:nvSpPr>
        <p:spPr>
          <a:xfrm>
            <a:off x="540084" y="232879"/>
            <a:ext cx="88040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TEMPS VERS ET À LA CÔTE BELGE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6240A3D3-04D1-754A-85F6-FA480EA5A852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58B4D8DD-B4CD-1062-491E-503F2D68A14E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9BE7B1E-61D5-430B-77CF-D790EA7C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8170EE3-A62B-300D-7A4B-CC612C202F51}"/>
              </a:ext>
            </a:extLst>
          </p:cNvPr>
          <p:cNvSpPr txBox="1"/>
          <p:nvPr/>
        </p:nvSpPr>
        <p:spPr>
          <a:xfrm>
            <a:off x="-15445" y="2081200"/>
            <a:ext cx="1864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VERS LA CÔTE BELGE: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5933CC9-C751-8603-B0C1-2D58837FADF9}"/>
              </a:ext>
            </a:extLst>
          </p:cNvPr>
          <p:cNvSpPr txBox="1"/>
          <p:nvPr/>
        </p:nvSpPr>
        <p:spPr>
          <a:xfrm>
            <a:off x="-15445" y="3950002"/>
            <a:ext cx="1807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>
                <a:solidFill>
                  <a:srgbClr val="182744"/>
                </a:solidFill>
                <a:latin typeface="Filson Pro Light" panose="02000000000000000000" pitchFamily="50" charset="0"/>
              </a:rPr>
              <a:t>PRÉSENT À LA CÔTE BELGE: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E7A34B38-4903-B03D-1C39-9E9AD79EE55D}"/>
              </a:ext>
            </a:extLst>
          </p:cNvPr>
          <p:cNvSpPr txBox="1">
            <a:spLocks/>
          </p:cNvSpPr>
          <p:nvPr/>
        </p:nvSpPr>
        <p:spPr>
          <a:xfrm>
            <a:off x="525287" y="1024289"/>
            <a:ext cx="11526517" cy="31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 MOYENNE 2H VERS LA CÔTE BELGE ET 8H À LA CÔTE BELGE</a:t>
            </a:r>
          </a:p>
        </p:txBody>
      </p:sp>
    </p:spTree>
    <p:extLst>
      <p:ext uri="{BB962C8B-B14F-4D97-AF65-F5344CB8AC3E}">
        <p14:creationId xmlns:p14="http://schemas.microsoft.com/office/powerpoint/2010/main" val="4040805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5FCF1F1A-0F68-42EA-40D0-106BB1523CDA}"/>
              </a:ext>
            </a:extLst>
          </p:cNvPr>
          <p:cNvSpPr txBox="1"/>
          <p:nvPr/>
        </p:nvSpPr>
        <p:spPr>
          <a:xfrm>
            <a:off x="540084" y="232879"/>
            <a:ext cx="9872780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PLAGE ET MER SONT L’ATOUT UNIQUE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D626627-2742-EF0F-517B-26A9F3F5F5F3}"/>
              </a:ext>
            </a:extLst>
          </p:cNvPr>
          <p:cNvGrpSpPr/>
          <p:nvPr/>
        </p:nvGrpSpPr>
        <p:grpSpPr>
          <a:xfrm>
            <a:off x="3648602" y="1007741"/>
            <a:ext cx="3983047" cy="2634366"/>
            <a:chOff x="-480650" y="289705"/>
            <a:chExt cx="3983047" cy="2634366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ABB3B3B3-E3A2-1FFD-DC96-96533801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793" y="289705"/>
              <a:ext cx="1859225" cy="1908000"/>
            </a:xfrm>
            <a:prstGeom prst="ellipse">
              <a:avLst/>
            </a:prstGeom>
            <a:ln w="3175" cap="rnd">
              <a:noFill/>
            </a:ln>
            <a:effectLst/>
          </p:spPr>
        </p:pic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84930A91-95FC-71E2-054D-AFDBF3BA3E20}"/>
                </a:ext>
              </a:extLst>
            </p:cNvPr>
            <p:cNvGrpSpPr/>
            <p:nvPr/>
          </p:nvGrpSpPr>
          <p:grpSpPr>
            <a:xfrm>
              <a:off x="-480650" y="289705"/>
              <a:ext cx="3983047" cy="2634366"/>
              <a:chOff x="124469" y="347479"/>
              <a:chExt cx="3983047" cy="2634366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3480E1D6-6652-0EDE-464F-4215C204879E}"/>
                  </a:ext>
                </a:extLst>
              </p:cNvPr>
              <p:cNvSpPr txBox="1"/>
              <p:nvPr/>
            </p:nvSpPr>
            <p:spPr>
              <a:xfrm>
                <a:off x="124469" y="233551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38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ATTRAYANT POUR SE PROMENER</a:t>
                </a:r>
              </a:p>
            </p:txBody>
          </p: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2A20F51C-C47C-0A72-BAE2-626A82BD03AC}"/>
                  </a:ext>
                </a:extLst>
              </p:cNvPr>
              <p:cNvSpPr/>
              <p:nvPr/>
            </p:nvSpPr>
            <p:spPr>
              <a:xfrm>
                <a:off x="1202486" y="347479"/>
                <a:ext cx="1896601" cy="1896601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91447021-8F2A-9098-DC59-7BFEC649328F}"/>
              </a:ext>
            </a:extLst>
          </p:cNvPr>
          <p:cNvGrpSpPr/>
          <p:nvPr/>
        </p:nvGrpSpPr>
        <p:grpSpPr>
          <a:xfrm>
            <a:off x="-157244" y="984984"/>
            <a:ext cx="3983047" cy="2649324"/>
            <a:chOff x="8587270" y="3636026"/>
            <a:chExt cx="3983047" cy="2649324"/>
          </a:xfrm>
        </p:grpSpPr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2BDA9F3C-D0D7-AB09-03F6-A27063EF0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713555" y="3654639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D958A610-37B7-81B2-DDFA-997917901B4E}"/>
                </a:ext>
              </a:extLst>
            </p:cNvPr>
            <p:cNvGrpSpPr/>
            <p:nvPr/>
          </p:nvGrpSpPr>
          <p:grpSpPr>
            <a:xfrm>
              <a:off x="8587270" y="3636026"/>
              <a:ext cx="3983047" cy="2649324"/>
              <a:chOff x="7308969" y="3775666"/>
              <a:chExt cx="3983047" cy="2649324"/>
            </a:xfrm>
          </p:grpSpPr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A8AF01EF-90A2-7849-CF71-C42EF174D5C4}"/>
                  </a:ext>
                </a:extLst>
              </p:cNvPr>
              <p:cNvSpPr txBox="1"/>
              <p:nvPr/>
            </p:nvSpPr>
            <p:spPr>
              <a:xfrm>
                <a:off x="7308969" y="5778659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73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MER ET PLAGE</a:t>
                </a:r>
              </a:p>
            </p:txBody>
          </p:sp>
          <p:sp>
            <p:nvSpPr>
              <p:cNvPr id="29" name="Ovaal 28">
                <a:extLst>
                  <a:ext uri="{FF2B5EF4-FFF2-40B4-BE49-F238E27FC236}">
                    <a16:creationId xmlns:a16="http://schemas.microsoft.com/office/drawing/2014/main" id="{7CD29104-F1BF-04A0-9ABF-6D2F27841370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8AE62AA-B565-B869-99B4-D0478EC3331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C02758F-0EAB-A8FB-EBC7-37A5BBE8F71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5BFD9EE-F28F-2FDE-1DE6-AB312AC1C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07801734-A20F-9E51-941C-7BA61BA090E7}"/>
              </a:ext>
            </a:extLst>
          </p:cNvPr>
          <p:cNvGrpSpPr/>
          <p:nvPr/>
        </p:nvGrpSpPr>
        <p:grpSpPr>
          <a:xfrm>
            <a:off x="7734652" y="3832505"/>
            <a:ext cx="3983047" cy="2625632"/>
            <a:chOff x="-15976" y="3765512"/>
            <a:chExt cx="3983047" cy="2625632"/>
          </a:xfrm>
        </p:grpSpPr>
        <p:pic>
          <p:nvPicPr>
            <p:cNvPr id="5" name="Afbeelding 4" descr="Afbeelding met persoon, buiten, strand, dag&#10;&#10;Automatisch gegenereerde beschrijving">
              <a:extLst>
                <a:ext uri="{FF2B5EF4-FFF2-40B4-BE49-F238E27FC236}">
                  <a16:creationId xmlns:a16="http://schemas.microsoft.com/office/drawing/2014/main" id="{55D3C03A-58F1-5101-7931-CADA61309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9" r="15570"/>
            <a:stretch/>
          </p:blipFill>
          <p:spPr>
            <a:xfrm>
              <a:off x="945303" y="3773459"/>
              <a:ext cx="1870376" cy="1876577"/>
            </a:xfrm>
            <a:prstGeom prst="flowChartConnector">
              <a:avLst/>
            </a:prstGeom>
          </p:spPr>
        </p:pic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7CB688FA-A744-D229-4F6E-75727249C627}"/>
                </a:ext>
              </a:extLst>
            </p:cNvPr>
            <p:cNvSpPr txBox="1"/>
            <p:nvPr/>
          </p:nvSpPr>
          <p:spPr>
            <a:xfrm>
              <a:off x="-15976" y="5744813"/>
              <a:ext cx="398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26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ATTRAYANT POUR LES ENFANTS</a:t>
              </a: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59B43F6A-80A1-2670-3E16-D97A5EB00864}"/>
                </a:ext>
              </a:extLst>
            </p:cNvPr>
            <p:cNvSpPr/>
            <p:nvPr/>
          </p:nvSpPr>
          <p:spPr>
            <a:xfrm>
              <a:off x="916999" y="3765512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E8ABF099-37CA-4533-386D-BE6F4B601E6A}"/>
              </a:ext>
            </a:extLst>
          </p:cNvPr>
          <p:cNvGrpSpPr/>
          <p:nvPr/>
        </p:nvGrpSpPr>
        <p:grpSpPr>
          <a:xfrm>
            <a:off x="3790433" y="3802224"/>
            <a:ext cx="3983047" cy="2902631"/>
            <a:chOff x="3999983" y="3802224"/>
            <a:chExt cx="3983047" cy="2902631"/>
          </a:xfrm>
        </p:grpSpPr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35CBA0FD-F604-E0CE-6E09-6AC3E34F9370}"/>
                </a:ext>
              </a:extLst>
            </p:cNvPr>
            <p:cNvGrpSpPr/>
            <p:nvPr/>
          </p:nvGrpSpPr>
          <p:grpSpPr>
            <a:xfrm>
              <a:off x="3999983" y="3832505"/>
              <a:ext cx="3983047" cy="2872350"/>
              <a:chOff x="3999983" y="3832505"/>
              <a:chExt cx="3983047" cy="2872350"/>
            </a:xfrm>
          </p:grpSpPr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B2F222DB-D0C1-86E1-D7D8-50CAFA09DC4F}"/>
                  </a:ext>
                </a:extLst>
              </p:cNvPr>
              <p:cNvSpPr txBox="1"/>
              <p:nvPr/>
            </p:nvSpPr>
            <p:spPr>
              <a:xfrm>
                <a:off x="3999983" y="5781525"/>
                <a:ext cx="398304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28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L’AMBIANCE TYPIQUEMENT ESTIVALE</a:t>
                </a:r>
              </a:p>
            </p:txBody>
          </p:sp>
          <p:pic>
            <p:nvPicPr>
              <p:cNvPr id="6" name="Afbeelding 5" descr="Afbeelding met lucht, buiten, persoon, menigte&#10;&#10;Automatisch gegenereerde beschrijving">
                <a:extLst>
                  <a:ext uri="{FF2B5EF4-FFF2-40B4-BE49-F238E27FC236}">
                    <a16:creationId xmlns:a16="http://schemas.microsoft.com/office/drawing/2014/main" id="{00DB7D73-3C41-FF05-CF97-C40CCD11F3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15" t="11851" r="17429"/>
              <a:stretch/>
            </p:blipFill>
            <p:spPr>
              <a:xfrm>
                <a:off x="4924269" y="3832505"/>
                <a:ext cx="1919596" cy="1847585"/>
              </a:xfrm>
              <a:prstGeom prst="flowChartConnector">
                <a:avLst/>
              </a:prstGeom>
            </p:spPr>
          </p:pic>
        </p:grp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06FC9A99-491F-BE3C-2097-1D7838CE4111}"/>
                </a:ext>
              </a:extLst>
            </p:cNvPr>
            <p:cNvSpPr/>
            <p:nvPr/>
          </p:nvSpPr>
          <p:spPr>
            <a:xfrm>
              <a:off x="4932958" y="3802224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44" name="Afbeelding 43" descr="Afbeelding met buiten, lucht, water, strand&#10;&#10;Automatisch gegenereerde beschrijving">
            <a:extLst>
              <a:ext uri="{FF2B5EF4-FFF2-40B4-BE49-F238E27FC236}">
                <a16:creationId xmlns:a16="http://schemas.microsoft.com/office/drawing/2014/main" id="{BF6C5BAF-E8D5-805C-775C-A34DAD2EE5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r="6589"/>
          <a:stretch/>
        </p:blipFill>
        <p:spPr>
          <a:xfrm>
            <a:off x="886069" y="3839117"/>
            <a:ext cx="1847446" cy="1850498"/>
          </a:xfrm>
          <a:prstGeom prst="ellipse">
            <a:avLst/>
          </a:prstGeom>
        </p:spPr>
      </p:pic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904A74FF-0521-DD1A-4A45-278DC97EC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1E2759BC-C0D3-DB20-D1E4-385F37D03384}"/>
              </a:ext>
            </a:extLst>
          </p:cNvPr>
          <p:cNvGrpSpPr/>
          <p:nvPr/>
        </p:nvGrpSpPr>
        <p:grpSpPr>
          <a:xfrm>
            <a:off x="7580393" y="1027303"/>
            <a:ext cx="3983047" cy="2541659"/>
            <a:chOff x="4029626" y="-1960"/>
            <a:chExt cx="3983047" cy="2541659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4B4B27EC-264E-3EA5-2D66-01AE6F5E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081" y="1"/>
              <a:ext cx="1786372" cy="1822123"/>
            </a:xfrm>
            <a:prstGeom prst="flowChartConnector">
              <a:avLst/>
            </a:prstGeom>
          </p:spPr>
        </p:pic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60C4563E-4956-4FC9-F1F4-A9041393A503}"/>
                </a:ext>
              </a:extLst>
            </p:cNvPr>
            <p:cNvGrpSpPr/>
            <p:nvPr/>
          </p:nvGrpSpPr>
          <p:grpSpPr>
            <a:xfrm>
              <a:off x="4029626" y="-1960"/>
              <a:ext cx="3983047" cy="2541659"/>
              <a:chOff x="4188359" y="-46017"/>
              <a:chExt cx="3983047" cy="2541659"/>
            </a:xfrm>
          </p:grpSpPr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56248352-04C5-2985-5CD2-EFF9FEE46084}"/>
                  </a:ext>
                </a:extLst>
              </p:cNvPr>
              <p:cNvSpPr txBox="1"/>
              <p:nvPr/>
            </p:nvSpPr>
            <p:spPr>
              <a:xfrm>
                <a:off x="4188359" y="1849311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34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CAFÉS ET RESTAURANTS</a:t>
                </a:r>
              </a:p>
            </p:txBody>
          </p:sp>
          <p:sp>
            <p:nvSpPr>
              <p:cNvPr id="33" name="Ovaal 32">
                <a:extLst>
                  <a:ext uri="{FF2B5EF4-FFF2-40B4-BE49-F238E27FC236}">
                    <a16:creationId xmlns:a16="http://schemas.microsoft.com/office/drawing/2014/main" id="{FCEFD597-5861-0039-B2FE-5BD1423F0810}"/>
                  </a:ext>
                </a:extLst>
              </p:cNvPr>
              <p:cNvSpPr/>
              <p:nvPr/>
            </p:nvSpPr>
            <p:spPr>
              <a:xfrm>
                <a:off x="5163714" y="-46017"/>
                <a:ext cx="1864572" cy="179113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18621805-D13C-2C92-C50E-B2E5AC56AF26}"/>
              </a:ext>
            </a:extLst>
          </p:cNvPr>
          <p:cNvGrpSpPr/>
          <p:nvPr/>
        </p:nvGrpSpPr>
        <p:grpSpPr>
          <a:xfrm>
            <a:off x="-80753" y="3806494"/>
            <a:ext cx="3983047" cy="2625632"/>
            <a:chOff x="-15976" y="3765512"/>
            <a:chExt cx="3983047" cy="2625632"/>
          </a:xfrm>
        </p:grpSpPr>
        <p:sp>
          <p:nvSpPr>
            <p:cNvPr id="37" name="Tekstvak 36">
              <a:extLst>
                <a:ext uri="{FF2B5EF4-FFF2-40B4-BE49-F238E27FC236}">
                  <a16:creationId xmlns:a16="http://schemas.microsoft.com/office/drawing/2014/main" id="{26DB0D39-8590-45C7-96C9-30751ACA97F3}"/>
                </a:ext>
              </a:extLst>
            </p:cNvPr>
            <p:cNvSpPr txBox="1"/>
            <p:nvPr/>
          </p:nvSpPr>
          <p:spPr>
            <a:xfrm>
              <a:off x="-15976" y="5744813"/>
              <a:ext cx="398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29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PROXIMITÉ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8B1D4E3E-9703-F387-9A75-706F1B441C35}"/>
                </a:ext>
              </a:extLst>
            </p:cNvPr>
            <p:cNvSpPr/>
            <p:nvPr/>
          </p:nvSpPr>
          <p:spPr>
            <a:xfrm>
              <a:off x="916999" y="3765512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313756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kstvak 45">
            <a:extLst>
              <a:ext uri="{FF2B5EF4-FFF2-40B4-BE49-F238E27FC236}">
                <a16:creationId xmlns:a16="http://schemas.microsoft.com/office/drawing/2014/main" id="{5CE7EF98-24C0-6C3D-1A78-A70C4ABB5520}"/>
              </a:ext>
            </a:extLst>
          </p:cNvPr>
          <p:cNvSpPr txBox="1"/>
          <p:nvPr/>
        </p:nvSpPr>
        <p:spPr>
          <a:xfrm>
            <a:off x="540083" y="232879"/>
            <a:ext cx="11286157" cy="143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FLÂNER, MANGER AU RESTAURANT ET TERRASSE/</a:t>
            </a:r>
          </a:p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BAR DE PLAGE SONT LES ACTIVITÉS LES PLUS POPULAIRES</a:t>
            </a:r>
          </a:p>
          <a:p>
            <a:pPr>
              <a:lnSpc>
                <a:spcPct val="80000"/>
              </a:lnSpc>
            </a:pPr>
            <a:endParaRPr lang="nl-BE" sz="36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5AD29C6-4164-7C08-F530-30A150168084}"/>
              </a:ext>
            </a:extLst>
          </p:cNvPr>
          <p:cNvGrpSpPr/>
          <p:nvPr/>
        </p:nvGrpSpPr>
        <p:grpSpPr>
          <a:xfrm>
            <a:off x="3720302" y="3977688"/>
            <a:ext cx="3983047" cy="2598647"/>
            <a:chOff x="-290731" y="238230"/>
            <a:chExt cx="3983047" cy="2598647"/>
          </a:xfrm>
        </p:grpSpPr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7F1C7A4E-25E6-2749-DE68-3F931CE9D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793" y="238230"/>
              <a:ext cx="1656000" cy="1664627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8B5CDCC2-4534-F323-6019-D74CC4AE369C}"/>
                </a:ext>
              </a:extLst>
            </p:cNvPr>
            <p:cNvGrpSpPr/>
            <p:nvPr/>
          </p:nvGrpSpPr>
          <p:grpSpPr>
            <a:xfrm>
              <a:off x="-290731" y="246958"/>
              <a:ext cx="3983047" cy="2589919"/>
              <a:chOff x="314388" y="304732"/>
              <a:chExt cx="3983047" cy="2589919"/>
            </a:xfrm>
          </p:grpSpPr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8E208012-B082-05D9-C1A5-43945149EC9C}"/>
                  </a:ext>
                </a:extLst>
              </p:cNvPr>
              <p:cNvSpPr txBox="1"/>
              <p:nvPr/>
            </p:nvSpPr>
            <p:spPr>
              <a:xfrm>
                <a:off x="314388" y="2032877"/>
                <a:ext cx="398304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LONGUE PROMENADE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(PLAGE, DUNES)</a:t>
                </a:r>
              </a:p>
            </p:txBody>
          </p:sp>
          <p:sp>
            <p:nvSpPr>
              <p:cNvPr id="44" name="Ovaal 43">
                <a:extLst>
                  <a:ext uri="{FF2B5EF4-FFF2-40B4-BE49-F238E27FC236}">
                    <a16:creationId xmlns:a16="http://schemas.microsoft.com/office/drawing/2014/main" id="{CA83DDA2-FE3C-DED5-94F4-AE8AB6F941B9}"/>
                  </a:ext>
                </a:extLst>
              </p:cNvPr>
              <p:cNvSpPr/>
              <p:nvPr/>
            </p:nvSpPr>
            <p:spPr>
              <a:xfrm>
                <a:off x="1457904" y="304732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8149FD4-D7E8-32C9-59FB-F584776EE0F8}"/>
              </a:ext>
            </a:extLst>
          </p:cNvPr>
          <p:cNvGrpSpPr/>
          <p:nvPr/>
        </p:nvGrpSpPr>
        <p:grpSpPr>
          <a:xfrm>
            <a:off x="7597420" y="1359664"/>
            <a:ext cx="3983047" cy="2421478"/>
            <a:chOff x="8476395" y="-81582"/>
            <a:chExt cx="3983047" cy="2421478"/>
          </a:xfrm>
        </p:grpSpPr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0E59A10A-3602-63AE-739A-4ACF28FA0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1845" y="-81582"/>
              <a:ext cx="1656000" cy="1740002"/>
            </a:xfrm>
            <a:prstGeom prst="flowChartConnector">
              <a:avLst/>
            </a:prstGeom>
          </p:spPr>
        </p:pic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F1AF0CB0-0CB8-14E0-5A86-4B24FE155E78}"/>
                </a:ext>
              </a:extLst>
            </p:cNvPr>
            <p:cNvGrpSpPr/>
            <p:nvPr/>
          </p:nvGrpSpPr>
          <p:grpSpPr>
            <a:xfrm>
              <a:off x="8476395" y="-26673"/>
              <a:ext cx="3983047" cy="2366569"/>
              <a:chOff x="8872367" y="116950"/>
              <a:chExt cx="3983047" cy="2366569"/>
            </a:xfrm>
          </p:grpSpPr>
          <p:sp>
            <p:nvSpPr>
              <p:cNvPr id="52" name="Tekstvak 51">
                <a:extLst>
                  <a:ext uri="{FF2B5EF4-FFF2-40B4-BE49-F238E27FC236}">
                    <a16:creationId xmlns:a16="http://schemas.microsoft.com/office/drawing/2014/main" id="{9483C92A-9029-73DC-3357-5EDB79CD4095}"/>
                  </a:ext>
                </a:extLst>
              </p:cNvPr>
              <p:cNvSpPr txBox="1"/>
              <p:nvPr/>
            </p:nvSpPr>
            <p:spPr>
              <a:xfrm>
                <a:off x="8872367" y="1867966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47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CAFÉ, TERRASSE, BAR DE PLAGE</a:t>
                </a:r>
              </a:p>
            </p:txBody>
          </p:sp>
          <p:sp>
            <p:nvSpPr>
              <p:cNvPr id="53" name="Ovaal 52">
                <a:extLst>
                  <a:ext uri="{FF2B5EF4-FFF2-40B4-BE49-F238E27FC236}">
                    <a16:creationId xmlns:a16="http://schemas.microsoft.com/office/drawing/2014/main" id="{39D212F8-09C4-88BD-8F35-519829F205A5}"/>
                  </a:ext>
                </a:extLst>
              </p:cNvPr>
              <p:cNvSpPr/>
              <p:nvPr/>
            </p:nvSpPr>
            <p:spPr>
              <a:xfrm>
                <a:off x="9936519" y="116950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A45ABABB-8865-956B-2C84-B217A234A666}"/>
              </a:ext>
            </a:extLst>
          </p:cNvPr>
          <p:cNvGrpSpPr/>
          <p:nvPr/>
        </p:nvGrpSpPr>
        <p:grpSpPr>
          <a:xfrm>
            <a:off x="7591253" y="4030527"/>
            <a:ext cx="4111060" cy="2310614"/>
            <a:chOff x="8551925" y="3636026"/>
            <a:chExt cx="4111060" cy="2310614"/>
          </a:xfrm>
        </p:grpSpPr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4996F732-4588-B82A-E2A7-A4B498E39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678719" y="3669858"/>
              <a:ext cx="1656000" cy="1655999"/>
            </a:xfrm>
            <a:prstGeom prst="flowChartConnector">
              <a:avLst/>
            </a:prstGeom>
          </p:spPr>
        </p:pic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F0B17FF7-867A-7905-B70B-93B701F96B3B}"/>
                </a:ext>
              </a:extLst>
            </p:cNvPr>
            <p:cNvGrpSpPr/>
            <p:nvPr/>
          </p:nvGrpSpPr>
          <p:grpSpPr>
            <a:xfrm>
              <a:off x="8551925" y="3636026"/>
              <a:ext cx="4111060" cy="2310614"/>
              <a:chOff x="7273624" y="3775666"/>
              <a:chExt cx="4111060" cy="2310614"/>
            </a:xfrm>
          </p:grpSpPr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B9996EAA-1E8F-C2F7-2319-8EC280E45872}"/>
                  </a:ext>
                </a:extLst>
              </p:cNvPr>
              <p:cNvSpPr txBox="1"/>
              <p:nvPr/>
            </p:nvSpPr>
            <p:spPr>
              <a:xfrm>
                <a:off x="7273624" y="5470727"/>
                <a:ext cx="411106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ACTIVITÉS SUR LA PLAGE</a:t>
                </a:r>
              </a:p>
            </p:txBody>
          </p:sp>
          <p:sp>
            <p:nvSpPr>
              <p:cNvPr id="58" name="Ovaal 57">
                <a:extLst>
                  <a:ext uri="{FF2B5EF4-FFF2-40B4-BE49-F238E27FC236}">
                    <a16:creationId xmlns:a16="http://schemas.microsoft.com/office/drawing/2014/main" id="{299612CE-C9B9-F249-B9CB-D2853D6EB824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2AE18AC5-A304-4EDA-4FC6-19519BFAD2CC}"/>
              </a:ext>
            </a:extLst>
          </p:cNvPr>
          <p:cNvGrpSpPr/>
          <p:nvPr/>
        </p:nvGrpSpPr>
        <p:grpSpPr>
          <a:xfrm>
            <a:off x="-213324" y="4024123"/>
            <a:ext cx="3983047" cy="2422133"/>
            <a:chOff x="105629" y="3618669"/>
            <a:chExt cx="3983047" cy="2422133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F6548E09-585A-07F6-7F2C-C687EA3F0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2488" y="3618669"/>
              <a:ext cx="1656000" cy="1695530"/>
            </a:xfrm>
            <a:prstGeom prst="flowChartConnector">
              <a:avLst/>
            </a:prstGeom>
          </p:spPr>
        </p:pic>
        <p:grpSp>
          <p:nvGrpSpPr>
            <p:cNvPr id="61" name="Groep 60">
              <a:extLst>
                <a:ext uri="{FF2B5EF4-FFF2-40B4-BE49-F238E27FC236}">
                  <a16:creationId xmlns:a16="http://schemas.microsoft.com/office/drawing/2014/main" id="{FA9CE219-200E-40B4-4891-2A426C96D292}"/>
                </a:ext>
              </a:extLst>
            </p:cNvPr>
            <p:cNvGrpSpPr/>
            <p:nvPr/>
          </p:nvGrpSpPr>
          <p:grpSpPr>
            <a:xfrm>
              <a:off x="105629" y="3639747"/>
              <a:ext cx="3983047" cy="2401055"/>
              <a:chOff x="-435401" y="3264208"/>
              <a:chExt cx="3983047" cy="2401055"/>
            </a:xfrm>
          </p:grpSpPr>
          <p:sp>
            <p:nvSpPr>
              <p:cNvPr id="62" name="Tekstvak 61">
                <a:extLst>
                  <a:ext uri="{FF2B5EF4-FFF2-40B4-BE49-F238E27FC236}">
                    <a16:creationId xmlns:a16="http://schemas.microsoft.com/office/drawing/2014/main" id="{BEFB9158-9D3B-B575-4422-0F9983551C9A}"/>
                  </a:ext>
                </a:extLst>
              </p:cNvPr>
              <p:cNvSpPr txBox="1"/>
              <p:nvPr/>
            </p:nvSpPr>
            <p:spPr>
              <a:xfrm>
                <a:off x="-435401" y="5049710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45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63" name="Ovaal 62">
                <a:extLst>
                  <a:ext uri="{FF2B5EF4-FFF2-40B4-BE49-F238E27FC236}">
                    <a16:creationId xmlns:a16="http://schemas.microsoft.com/office/drawing/2014/main" id="{DAD5249C-1BB7-F258-0C8C-DD8752BF6B3E}"/>
                  </a:ext>
                </a:extLst>
              </p:cNvPr>
              <p:cNvSpPr/>
              <p:nvPr/>
            </p:nvSpPr>
            <p:spPr>
              <a:xfrm>
                <a:off x="683292" y="3264208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8A403E1B-1338-AD1D-80B3-03482766D66F}"/>
              </a:ext>
            </a:extLst>
          </p:cNvPr>
          <p:cNvGrpSpPr/>
          <p:nvPr/>
        </p:nvGrpSpPr>
        <p:grpSpPr>
          <a:xfrm>
            <a:off x="3633100" y="1369623"/>
            <a:ext cx="4237231" cy="2408904"/>
            <a:chOff x="3868190" y="-9143"/>
            <a:chExt cx="4237231" cy="2408904"/>
          </a:xfrm>
        </p:grpSpPr>
        <p:pic>
          <p:nvPicPr>
            <p:cNvPr id="65" name="Afbeelding 64">
              <a:extLst>
                <a:ext uri="{FF2B5EF4-FFF2-40B4-BE49-F238E27FC236}">
                  <a16:creationId xmlns:a16="http://schemas.microsoft.com/office/drawing/2014/main" id="{82CD07F0-61C8-9ED0-ADBB-2A29145F8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0297" y="-9143"/>
              <a:ext cx="1656000" cy="1689142"/>
            </a:xfrm>
            <a:prstGeom prst="flowChartConnector">
              <a:avLst/>
            </a:prstGeom>
          </p:spPr>
        </p:pic>
        <p:grpSp>
          <p:nvGrpSpPr>
            <p:cNvPr id="66" name="Groep 65">
              <a:extLst>
                <a:ext uri="{FF2B5EF4-FFF2-40B4-BE49-F238E27FC236}">
                  <a16:creationId xmlns:a16="http://schemas.microsoft.com/office/drawing/2014/main" id="{D536B61E-723C-C8E9-43F0-676B5B5B8A9B}"/>
                </a:ext>
              </a:extLst>
            </p:cNvPr>
            <p:cNvGrpSpPr/>
            <p:nvPr/>
          </p:nvGrpSpPr>
          <p:grpSpPr>
            <a:xfrm>
              <a:off x="3868190" y="-1960"/>
              <a:ext cx="4237231" cy="2401721"/>
              <a:chOff x="4026923" y="-46017"/>
              <a:chExt cx="4237231" cy="2401721"/>
            </a:xfrm>
          </p:grpSpPr>
          <p:sp>
            <p:nvSpPr>
              <p:cNvPr id="67" name="Tekstvak 66">
                <a:extLst>
                  <a:ext uri="{FF2B5EF4-FFF2-40B4-BE49-F238E27FC236}">
                    <a16:creationId xmlns:a16="http://schemas.microsoft.com/office/drawing/2014/main" id="{85B7BFD6-5F1C-409D-DD58-60CED8A017D8}"/>
                  </a:ext>
                </a:extLst>
              </p:cNvPr>
              <p:cNvSpPr txBox="1"/>
              <p:nvPr/>
            </p:nvSpPr>
            <p:spPr>
              <a:xfrm>
                <a:off x="4026923" y="1740151"/>
                <a:ext cx="423723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60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RESTAURANT, BISTRO</a:t>
                </a:r>
              </a:p>
            </p:txBody>
          </p:sp>
          <p:sp>
            <p:nvSpPr>
              <p:cNvPr id="68" name="Ovaal 67">
                <a:extLst>
                  <a:ext uri="{FF2B5EF4-FFF2-40B4-BE49-F238E27FC236}">
                    <a16:creationId xmlns:a16="http://schemas.microsoft.com/office/drawing/2014/main" id="{A94EA4AF-6178-32AC-3438-2978DD35D2B8}"/>
                  </a:ext>
                </a:extLst>
              </p:cNvPr>
              <p:cNvSpPr/>
              <p:nvPr/>
            </p:nvSpPr>
            <p:spPr>
              <a:xfrm>
                <a:off x="5268218" y="-46017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56DB267A-1353-468E-B892-7D15CA712009}"/>
              </a:ext>
            </a:extLst>
          </p:cNvPr>
          <p:cNvGrpSpPr/>
          <p:nvPr/>
        </p:nvGrpSpPr>
        <p:grpSpPr>
          <a:xfrm>
            <a:off x="-198884" y="1369565"/>
            <a:ext cx="3983047" cy="2401721"/>
            <a:chOff x="-252415" y="1434038"/>
            <a:chExt cx="3983047" cy="2401721"/>
          </a:xfrm>
        </p:grpSpPr>
        <p:pic>
          <p:nvPicPr>
            <p:cNvPr id="9" name="Afbeelding 8" descr="Afbeelding met lucht, grond, buiten, kust&#10;&#10;Automatisch gegenereerde beschrijving">
              <a:extLst>
                <a:ext uri="{FF2B5EF4-FFF2-40B4-BE49-F238E27FC236}">
                  <a16:creationId xmlns:a16="http://schemas.microsoft.com/office/drawing/2014/main" id="{69F5B29B-5478-1407-36A0-96EDC4157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33" t="15073" r="23065" b="13717"/>
            <a:stretch/>
          </p:blipFill>
          <p:spPr>
            <a:xfrm>
              <a:off x="896669" y="1454393"/>
              <a:ext cx="1656000" cy="1680462"/>
            </a:xfrm>
            <a:prstGeom prst="ellipse">
              <a:avLst/>
            </a:prstGeom>
          </p:spPr>
        </p:pic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6A20693A-6602-31D7-3BDF-B4191F2F7608}"/>
                </a:ext>
              </a:extLst>
            </p:cNvPr>
            <p:cNvGrpSpPr/>
            <p:nvPr/>
          </p:nvGrpSpPr>
          <p:grpSpPr>
            <a:xfrm>
              <a:off x="-252415" y="1434038"/>
              <a:ext cx="3983047" cy="2401721"/>
              <a:chOff x="86810" y="367570"/>
              <a:chExt cx="3983047" cy="2401721"/>
            </a:xfrm>
          </p:grpSpPr>
          <p:sp>
            <p:nvSpPr>
              <p:cNvPr id="72" name="Tekstvak 71">
                <a:extLst>
                  <a:ext uri="{FF2B5EF4-FFF2-40B4-BE49-F238E27FC236}">
                    <a16:creationId xmlns:a16="http://schemas.microsoft.com/office/drawing/2014/main" id="{6AA36A76-17E2-2821-6409-E274A1C77A57}"/>
                  </a:ext>
                </a:extLst>
              </p:cNvPr>
              <p:cNvSpPr txBox="1"/>
              <p:nvPr/>
            </p:nvSpPr>
            <p:spPr>
              <a:xfrm>
                <a:off x="86810" y="2153738"/>
                <a:ext cx="398304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75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sz="16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FLÂNER SUR LA DIGUE</a:t>
                </a: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D1A2B3EC-2478-D569-D43E-908ED10B8C2D}"/>
                  </a:ext>
                </a:extLst>
              </p:cNvPr>
              <p:cNvSpPr/>
              <p:nvPr/>
            </p:nvSpPr>
            <p:spPr>
              <a:xfrm>
                <a:off x="1204124" y="367570"/>
                <a:ext cx="1656000" cy="1656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80B9FE35-0E3A-8CD8-93AE-93F1CB47D7A1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01477D14-E03A-102F-D938-F016357694CF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CE75854-89D1-746D-EC22-E0180CED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4004C7DC-067A-8D29-570F-FFBC1ED877F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23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710954" y="343500"/>
            <a:ext cx="10317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RÉSIDENTS EN HÉBERGEMENTS</a:t>
            </a:r>
          </a:p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COMMERCIAUX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39AD4C8-00A6-DA2A-567F-0E007EC4078D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9" name="Afbeelding 18" descr="Afbeelding met tekst, teken&#10;&#10;Automatisch gegenereerde beschrijving">
            <a:extLst>
              <a:ext uri="{FF2B5EF4-FFF2-40B4-BE49-F238E27FC236}">
                <a16:creationId xmlns:a16="http://schemas.microsoft.com/office/drawing/2014/main" id="{75D05047-BE30-E8EB-A86C-4E509946A0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0B13C96-71E7-1C91-CCA7-DBDFD2E2022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72" y="5734976"/>
            <a:ext cx="3063543" cy="112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1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3" y="232879"/>
            <a:ext cx="11146819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600 000 BELGES FRANCOPHONES EN VACANCES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B19DB062-28AC-A849-488E-FD534A31D0DE}"/>
              </a:ext>
            </a:extLst>
          </p:cNvPr>
          <p:cNvSpPr txBox="1"/>
          <p:nvPr/>
        </p:nvSpPr>
        <p:spPr>
          <a:xfrm>
            <a:off x="540083" y="1123675"/>
            <a:ext cx="11028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BELGIQUE FRANCOPHONE = 25% DU TOTAL DES VACANCIERS SÉJOURNANT DANS UN HÉBERGEMENT COMMERCIAL À LA CÔTE BELGE</a:t>
            </a:r>
          </a:p>
        </p:txBody>
      </p:sp>
      <p:pic>
        <p:nvPicPr>
          <p:cNvPr id="18" name="Afbeelding 17" descr="Afbeelding met kaart&#10;&#10;Automatisch gegenereerde beschrijving">
            <a:extLst>
              <a:ext uri="{FF2B5EF4-FFF2-40B4-BE49-F238E27FC236}">
                <a16:creationId xmlns:a16="http://schemas.microsoft.com/office/drawing/2014/main" id="{E4915E3C-847F-CFD1-69F1-993CC69DB1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2094942"/>
            <a:ext cx="6063067" cy="476305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3DD99301-428A-5A59-F29A-33D59E39BA0D}"/>
              </a:ext>
            </a:extLst>
          </p:cNvPr>
          <p:cNvSpPr txBox="1"/>
          <p:nvPr/>
        </p:nvSpPr>
        <p:spPr>
          <a:xfrm>
            <a:off x="7040596" y="4208739"/>
            <a:ext cx="244549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bg1"/>
                </a:solidFill>
                <a:latin typeface="Filson Pro Black" panose="02000000000000000000" pitchFamily="50" charset="0"/>
              </a:rPr>
              <a:t>BELGIQUE FRANCOPHONE25</a:t>
            </a:r>
            <a:r>
              <a:rPr lang="nl-BE" sz="2000" dirty="0">
                <a:solidFill>
                  <a:schemeClr val="bg1"/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bg1"/>
              </a:solidFill>
              <a:latin typeface="Filson Pro Light" panose="02000000000000000000" pitchFamily="50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E49C2DF4-0EE7-C4D0-50C9-19A5AB95E5D3}"/>
              </a:ext>
            </a:extLst>
          </p:cNvPr>
          <p:cNvSpPr txBox="1"/>
          <p:nvPr/>
        </p:nvSpPr>
        <p:spPr>
          <a:xfrm>
            <a:off x="5817851" y="3071972"/>
            <a:ext cx="2445490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FLANDRE 63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FFBD2A4C-01E4-8199-1F92-4A5DB112897E}"/>
              </a:ext>
            </a:extLst>
          </p:cNvPr>
          <p:cNvSpPr txBox="1"/>
          <p:nvPr/>
        </p:nvSpPr>
        <p:spPr>
          <a:xfrm>
            <a:off x="1952339" y="2422580"/>
            <a:ext cx="24454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ROYAUME-UNI 0</a:t>
            </a:r>
            <a:r>
              <a:rPr lang="nl-B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7048EB7-B550-7A86-C376-B0516FD9BB16}"/>
              </a:ext>
            </a:extLst>
          </p:cNvPr>
          <p:cNvSpPr txBox="1"/>
          <p:nvPr/>
        </p:nvSpPr>
        <p:spPr>
          <a:xfrm>
            <a:off x="3484512" y="4999083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FRANCE 3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F0402C33-942E-FAB5-5CC6-63DFEF89841D}"/>
              </a:ext>
            </a:extLst>
          </p:cNvPr>
          <p:cNvSpPr txBox="1"/>
          <p:nvPr/>
        </p:nvSpPr>
        <p:spPr>
          <a:xfrm>
            <a:off x="669289" y="5857030"/>
            <a:ext cx="24454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 NON VOISINS 2</a:t>
            </a:r>
            <a:r>
              <a:rPr lang="nl-B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3BA3F93-6992-6E30-FE11-7F8202D34F16}"/>
              </a:ext>
            </a:extLst>
          </p:cNvPr>
          <p:cNvSpPr txBox="1"/>
          <p:nvPr/>
        </p:nvSpPr>
        <p:spPr>
          <a:xfrm>
            <a:off x="9683363" y="3465651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ALLEMAGNE 3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D00B8621-8823-8A94-3E71-C87D0D6A64B1}"/>
              </a:ext>
            </a:extLst>
          </p:cNvPr>
          <p:cNvSpPr txBox="1"/>
          <p:nvPr/>
        </p:nvSpPr>
        <p:spPr>
          <a:xfrm>
            <a:off x="9486086" y="5729017"/>
            <a:ext cx="2445490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LUXEMBOURG 1</a:t>
            </a:r>
            <a:r>
              <a:rPr lang="nl-B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16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C610D89-D75E-4C8A-5B55-5E84EE3AC6C6}"/>
              </a:ext>
            </a:extLst>
          </p:cNvPr>
          <p:cNvSpPr txBox="1"/>
          <p:nvPr/>
        </p:nvSpPr>
        <p:spPr>
          <a:xfrm>
            <a:off x="8390617" y="1895499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PAYS-BAS 3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648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VACANCIERS BRABANÇONS À LA CÔTE BELGE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2F10D6D-23DC-6DA8-6DE6-97961F8ECE5A}"/>
              </a:ext>
            </a:extLst>
          </p:cNvPr>
          <p:cNvGrpSpPr/>
          <p:nvPr/>
        </p:nvGrpSpPr>
        <p:grpSpPr>
          <a:xfrm>
            <a:off x="5779510" y="2081809"/>
            <a:ext cx="6120000" cy="3845297"/>
            <a:chOff x="5265395" y="2723797"/>
            <a:chExt cx="6120000" cy="3845297"/>
          </a:xfrm>
        </p:grpSpPr>
        <p:pic>
          <p:nvPicPr>
            <p:cNvPr id="2" name="Afbeelding 1" descr="Afbeelding met kaart&#10;&#10;Automatisch gegenereerde beschrijving">
              <a:extLst>
                <a:ext uri="{FF2B5EF4-FFF2-40B4-BE49-F238E27FC236}">
                  <a16:creationId xmlns:a16="http://schemas.microsoft.com/office/drawing/2014/main" id="{A53F8417-B08A-3CDA-53BD-4637984E3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395" y="2723797"/>
              <a:ext cx="6120000" cy="3845297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015030C9-F9F0-C71D-9BC9-0C9D8369E25F}"/>
                </a:ext>
              </a:extLst>
            </p:cNvPr>
            <p:cNvSpPr txBox="1"/>
            <p:nvPr/>
          </p:nvSpPr>
          <p:spPr>
            <a:xfrm>
              <a:off x="7102650" y="3231734"/>
              <a:ext cx="2445490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12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E8ACC46B-DD33-605E-416C-B6C4030E2491}"/>
              </a:ext>
            </a:extLst>
          </p:cNvPr>
          <p:cNvSpPr txBox="1"/>
          <p:nvPr/>
        </p:nvSpPr>
        <p:spPr>
          <a:xfrm>
            <a:off x="541528" y="1829710"/>
            <a:ext cx="5134995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ENVIRON 70 000 VACANCIERS BRABANÇONS EN 2021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12% DES BELGES FRANCOPHONES DANS UN HÉBERGEMENT COMMERCIAL 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A873A5B-BE2D-0E62-7467-FD31390EE2E7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C55DD79C-C89A-97BC-32C0-FB7BC1DBFF1F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61182E-54DD-9437-B0C0-E00676A9A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6F76B4E-0AE2-1118-00E3-BB64BFD6F951}"/>
              </a:ext>
            </a:extLst>
          </p:cNvPr>
          <p:cNvSpPr txBox="1"/>
          <p:nvPr/>
        </p:nvSpPr>
        <p:spPr>
          <a:xfrm>
            <a:off x="3822117" y="4996085"/>
            <a:ext cx="4126561" cy="54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highlight>
                  <a:srgbClr val="EAEBE3"/>
                </a:highlight>
                <a:latin typeface="Filson Pro Black" panose="02000000000000000000" pitchFamily="50" charset="0"/>
              </a:rPr>
              <a:t>: COXYDE, LE COQ ET KNOKKE-HEIST</a:t>
            </a:r>
          </a:p>
        </p:txBody>
      </p:sp>
    </p:spTree>
    <p:extLst>
      <p:ext uri="{BB962C8B-B14F-4D97-AF65-F5344CB8AC3E}">
        <p14:creationId xmlns:p14="http://schemas.microsoft.com/office/powerpoint/2010/main" val="3908801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4" y="232879"/>
            <a:ext cx="9079404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PROFIL DU VACANCIER DU BRABANT-WALLON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CE71EF5-2F92-51D6-4271-A9FDF6C5A068}"/>
              </a:ext>
            </a:extLst>
          </p:cNvPr>
          <p:cNvGrpSpPr/>
          <p:nvPr/>
        </p:nvGrpSpPr>
        <p:grpSpPr>
          <a:xfrm>
            <a:off x="4267233" y="1008563"/>
            <a:ext cx="3248527" cy="2889199"/>
            <a:chOff x="3742755" y="1055176"/>
            <a:chExt cx="3248527" cy="2889199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18982E0-A7B3-4699-D2B2-DBFECDD6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2083" y="1055176"/>
              <a:ext cx="2889199" cy="2889199"/>
            </a:xfrm>
            <a:prstGeom prst="rect">
              <a:avLst/>
            </a:prstGeom>
          </p:spPr>
        </p:pic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3951426-756B-955A-D18B-4217F040A138}"/>
                </a:ext>
              </a:extLst>
            </p:cNvPr>
            <p:cNvSpPr/>
            <p:nvPr/>
          </p:nvSpPr>
          <p:spPr>
            <a:xfrm>
              <a:off x="3907100" y="2893829"/>
              <a:ext cx="1012596" cy="1012596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904F3E06-6A1C-C9D5-D68F-C5D45AA14942}"/>
                </a:ext>
              </a:extLst>
            </p:cNvPr>
            <p:cNvSpPr txBox="1"/>
            <p:nvPr/>
          </p:nvSpPr>
          <p:spPr>
            <a:xfrm>
              <a:off x="3907100" y="3095547"/>
              <a:ext cx="129705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ENFANTS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5994CE6-752E-0BF1-5A25-D2C56C805334}"/>
                </a:ext>
              </a:extLst>
            </p:cNvPr>
            <p:cNvSpPr txBox="1"/>
            <p:nvPr/>
          </p:nvSpPr>
          <p:spPr>
            <a:xfrm>
              <a:off x="3742755" y="3382691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31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0959D28-2CE6-2C74-6D60-5CFD65AFD6F1}"/>
              </a:ext>
            </a:extLst>
          </p:cNvPr>
          <p:cNvGrpSpPr/>
          <p:nvPr/>
        </p:nvGrpSpPr>
        <p:grpSpPr>
          <a:xfrm>
            <a:off x="8139811" y="1250164"/>
            <a:ext cx="3205257" cy="2836548"/>
            <a:chOff x="6338747" y="1254061"/>
            <a:chExt cx="3205257" cy="2836548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F725429A-BF15-154E-B65A-4EE8B19AE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8747" y="1254061"/>
              <a:ext cx="2836548" cy="2836548"/>
            </a:xfrm>
            <a:prstGeom prst="rect">
              <a:avLst/>
            </a:prstGeom>
          </p:spPr>
        </p:pic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9094D529-AC2A-81C0-1A50-12E127A54E6F}"/>
                </a:ext>
              </a:extLst>
            </p:cNvPr>
            <p:cNvSpPr/>
            <p:nvPr/>
          </p:nvSpPr>
          <p:spPr>
            <a:xfrm>
              <a:off x="8309183" y="1269228"/>
              <a:ext cx="958665" cy="958665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70E60845-9539-F22B-3B34-1C0E3D7AF9D9}"/>
                </a:ext>
              </a:extLst>
            </p:cNvPr>
            <p:cNvSpPr txBox="1"/>
            <p:nvPr/>
          </p:nvSpPr>
          <p:spPr>
            <a:xfrm>
              <a:off x="8187910" y="1442452"/>
              <a:ext cx="11250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5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≥50 ANS</a:t>
              </a:r>
            </a:p>
          </p:txBody>
        </p:sp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53696C8C-3788-3A1D-7EC8-16BEC596E745}"/>
                </a:ext>
              </a:extLst>
            </p:cNvPr>
            <p:cNvSpPr txBox="1"/>
            <p:nvPr/>
          </p:nvSpPr>
          <p:spPr>
            <a:xfrm>
              <a:off x="8075819" y="1668633"/>
              <a:ext cx="1468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35</a:t>
              </a:r>
              <a:r>
                <a:rPr lang="nl-BE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ECF8AF10-1663-A1C4-510B-40949B6483E0}"/>
              </a:ext>
            </a:extLst>
          </p:cNvPr>
          <p:cNvGrpSpPr/>
          <p:nvPr/>
        </p:nvGrpSpPr>
        <p:grpSpPr>
          <a:xfrm>
            <a:off x="117838" y="1418643"/>
            <a:ext cx="3498374" cy="3301837"/>
            <a:chOff x="176512" y="963805"/>
            <a:chExt cx="4579621" cy="4273408"/>
          </a:xfrm>
        </p:grpSpPr>
        <p:pic>
          <p:nvPicPr>
            <p:cNvPr id="32" name="Afbeelding 31" descr="Afbeelding met persoon, person, elektronica, camera&#10;&#10;Automatisch gegenereerde beschrijving">
              <a:extLst>
                <a:ext uri="{FF2B5EF4-FFF2-40B4-BE49-F238E27FC236}">
                  <a16:creationId xmlns:a16="http://schemas.microsoft.com/office/drawing/2014/main" id="{A2AD4BAB-7540-CDBE-D2E1-335D7C925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12" y="1005294"/>
              <a:ext cx="4231919" cy="4231919"/>
            </a:xfrm>
            <a:prstGeom prst="rect">
              <a:avLst/>
            </a:prstGeom>
          </p:spPr>
        </p:pic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956AEF6D-3CCB-B4C7-DEFF-11896AA2CAA7}"/>
                </a:ext>
              </a:extLst>
            </p:cNvPr>
            <p:cNvSpPr/>
            <p:nvPr/>
          </p:nvSpPr>
          <p:spPr>
            <a:xfrm>
              <a:off x="3039078" y="963805"/>
              <a:ext cx="1645920" cy="1645920"/>
            </a:xfrm>
            <a:prstGeom prst="ellipse">
              <a:avLst/>
            </a:prstGeom>
            <a:solidFill>
              <a:srgbClr val="EAEB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51A51C5B-1005-2E24-8F52-7AE79686BC29}"/>
                </a:ext>
              </a:extLst>
            </p:cNvPr>
            <p:cNvSpPr txBox="1"/>
            <p:nvPr/>
          </p:nvSpPr>
          <p:spPr>
            <a:xfrm>
              <a:off x="3214913" y="1553459"/>
              <a:ext cx="1252351" cy="677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37</a:t>
              </a: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3E3CF894-A38D-CA62-0D63-976E7CF5003B}"/>
                </a:ext>
              </a:extLst>
            </p:cNvPr>
            <p:cNvSpPr txBox="1"/>
            <p:nvPr/>
          </p:nvSpPr>
          <p:spPr>
            <a:xfrm>
              <a:off x="3194153" y="2091872"/>
              <a:ext cx="1297051" cy="5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ANS</a:t>
              </a: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E289C8DF-5A6B-FF40-CEC9-943B40006F86}"/>
                </a:ext>
              </a:extLst>
            </p:cNvPr>
            <p:cNvSpPr txBox="1"/>
            <p:nvPr/>
          </p:nvSpPr>
          <p:spPr>
            <a:xfrm>
              <a:off x="3139312" y="1203393"/>
              <a:ext cx="1616821" cy="517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EN MOY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D3FEAA2B-9E3E-FF83-C1BB-4F35C4A30074}"/>
              </a:ext>
            </a:extLst>
          </p:cNvPr>
          <p:cNvGrpSpPr/>
          <p:nvPr/>
        </p:nvGrpSpPr>
        <p:grpSpPr>
          <a:xfrm>
            <a:off x="1773219" y="3767491"/>
            <a:ext cx="4613220" cy="3053242"/>
            <a:chOff x="1773219" y="3767491"/>
            <a:chExt cx="4613220" cy="3053242"/>
          </a:xfrm>
        </p:grpSpPr>
        <p:pic>
          <p:nvPicPr>
            <p:cNvPr id="37" name="Afbeelding 36" descr="Afbeelding met persoon, sport, poseren&#10;&#10;Automatisch gegenereerde beschrijving">
              <a:extLst>
                <a:ext uri="{FF2B5EF4-FFF2-40B4-BE49-F238E27FC236}">
                  <a16:creationId xmlns:a16="http://schemas.microsoft.com/office/drawing/2014/main" id="{8C454225-FDF6-480F-BDB4-D2B666565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491453" y="3767491"/>
              <a:ext cx="3894986" cy="3053242"/>
            </a:xfrm>
            <a:prstGeom prst="rect">
              <a:avLst/>
            </a:prstGeom>
          </p:spPr>
        </p:pic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AF9368D2-C0B1-4E3B-B9C2-CF1CD9586A9E}"/>
                </a:ext>
              </a:extLst>
            </p:cNvPr>
            <p:cNvGrpSpPr/>
            <p:nvPr/>
          </p:nvGrpSpPr>
          <p:grpSpPr>
            <a:xfrm>
              <a:off x="1773219" y="5380016"/>
              <a:ext cx="1468185" cy="1083839"/>
              <a:chOff x="10294038" y="2291723"/>
              <a:chExt cx="1468185" cy="1083839"/>
            </a:xfrm>
          </p:grpSpPr>
          <p:sp>
            <p:nvSpPr>
              <p:cNvPr id="27" name="Ovaal 26">
                <a:extLst>
                  <a:ext uri="{FF2B5EF4-FFF2-40B4-BE49-F238E27FC236}">
                    <a16:creationId xmlns:a16="http://schemas.microsoft.com/office/drawing/2014/main" id="{6B378C1B-BAD5-0460-857E-5527D02ECDCD}"/>
                  </a:ext>
                </a:extLst>
              </p:cNvPr>
              <p:cNvSpPr/>
              <p:nvPr/>
            </p:nvSpPr>
            <p:spPr>
              <a:xfrm>
                <a:off x="10447333" y="2291723"/>
                <a:ext cx="1083839" cy="1083839"/>
              </a:xfrm>
              <a:prstGeom prst="ellipse">
                <a:avLst/>
              </a:prstGeom>
              <a:solidFill>
                <a:srgbClr val="EAEB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F8925D04-8621-622F-B316-61813300FC75}"/>
                  </a:ext>
                </a:extLst>
              </p:cNvPr>
              <p:cNvSpPr txBox="1"/>
              <p:nvPr/>
            </p:nvSpPr>
            <p:spPr>
              <a:xfrm>
                <a:off x="10340726" y="2359006"/>
                <a:ext cx="12970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2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FAMILLE ÉLARGIE / AMIS</a:t>
                </a: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EC607C70-F173-CFD8-7479-4B64CDA02A81}"/>
                  </a:ext>
                </a:extLst>
              </p:cNvPr>
              <p:cNvSpPr txBox="1"/>
              <p:nvPr/>
            </p:nvSpPr>
            <p:spPr>
              <a:xfrm>
                <a:off x="10294038" y="2807593"/>
                <a:ext cx="14681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4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42</a:t>
                </a:r>
                <a:r>
                  <a:rPr lang="nl-BE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4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</p:grp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344F50FC-C880-8DA7-9651-874A8CF5FE0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4BE730D4-116E-D9F0-DDAF-7354EEC2A945}"/>
              </a:ext>
            </a:extLst>
          </p:cNvPr>
          <p:cNvGrpSpPr/>
          <p:nvPr/>
        </p:nvGrpSpPr>
        <p:grpSpPr>
          <a:xfrm>
            <a:off x="6322179" y="4360102"/>
            <a:ext cx="2224009" cy="2215247"/>
            <a:chOff x="669289" y="1155178"/>
            <a:chExt cx="1901942" cy="1905172"/>
          </a:xfrm>
        </p:grpSpPr>
        <p:pic>
          <p:nvPicPr>
            <p:cNvPr id="6" name="Afbeelding 5" descr="Afbeelding met persoon, grond, buiten&#10;&#10;Automatisch gegenereerde beschrijving">
              <a:extLst>
                <a:ext uri="{FF2B5EF4-FFF2-40B4-BE49-F238E27FC236}">
                  <a16:creationId xmlns:a16="http://schemas.microsoft.com/office/drawing/2014/main" id="{9EAB2B5C-6F6E-7D8D-69FE-CF40D27B9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01"/>
            <a:stretch/>
          </p:blipFill>
          <p:spPr>
            <a:xfrm>
              <a:off x="669289" y="1185978"/>
              <a:ext cx="1901942" cy="1874372"/>
            </a:xfrm>
            <a:prstGeom prst="flowChartConnector">
              <a:avLst/>
            </a:prstGeom>
          </p:spPr>
        </p:pic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B8996A9-B960-D0EC-5222-878E52D83059}"/>
                </a:ext>
              </a:extLst>
            </p:cNvPr>
            <p:cNvSpPr/>
            <p:nvPr/>
          </p:nvSpPr>
          <p:spPr>
            <a:xfrm>
              <a:off x="669289" y="1155178"/>
              <a:ext cx="1901942" cy="190194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0" name="Ovaal 9">
            <a:extLst>
              <a:ext uri="{FF2B5EF4-FFF2-40B4-BE49-F238E27FC236}">
                <a16:creationId xmlns:a16="http://schemas.microsoft.com/office/drawing/2014/main" id="{BBB2D2B4-D58B-441A-A882-02B3BAB996AA}"/>
              </a:ext>
            </a:extLst>
          </p:cNvPr>
          <p:cNvSpPr/>
          <p:nvPr/>
        </p:nvSpPr>
        <p:spPr>
          <a:xfrm>
            <a:off x="8093958" y="5523567"/>
            <a:ext cx="1083839" cy="1083839"/>
          </a:xfrm>
          <a:prstGeom prst="ellipse">
            <a:avLst/>
          </a:prstGeom>
          <a:solidFill>
            <a:srgbClr val="EA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0708CDA-5D70-FCF5-3942-AF660D672D7A}"/>
              </a:ext>
            </a:extLst>
          </p:cNvPr>
          <p:cNvSpPr txBox="1"/>
          <p:nvPr/>
        </p:nvSpPr>
        <p:spPr>
          <a:xfrm>
            <a:off x="7987352" y="5653062"/>
            <a:ext cx="1297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500" dirty="0">
                <a:solidFill>
                  <a:srgbClr val="182744"/>
                </a:solidFill>
                <a:latin typeface="Filson Pro Light" panose="02000000000000000000" pitchFamily="50" charset="0"/>
              </a:rPr>
              <a:t>AVEC ENFANTS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09413BD-1FCF-71F3-6EA1-4CA9F4B5CF8D}"/>
              </a:ext>
            </a:extLst>
          </p:cNvPr>
          <p:cNvSpPr txBox="1"/>
          <p:nvPr/>
        </p:nvSpPr>
        <p:spPr>
          <a:xfrm>
            <a:off x="7940664" y="6101649"/>
            <a:ext cx="1468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64</a:t>
            </a:r>
            <a:r>
              <a:rPr lang="nl-BE" dirty="0">
                <a:solidFill>
                  <a:srgbClr val="C10C1A"/>
                </a:solidFill>
                <a:latin typeface="Filson Pro Light" panose="02000000000000000000" pitchFamily="50" charset="0"/>
              </a:rPr>
              <a:t>%</a:t>
            </a:r>
            <a:endParaRPr lang="nl-BE" sz="2400" dirty="0">
              <a:solidFill>
                <a:srgbClr val="C10C1A"/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99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4" y="232879"/>
            <a:ext cx="9641330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PROFIL DU VACANCIER BRABANT-WALLON</a:t>
            </a: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FBA6C76-FCCE-1A9D-4B98-3CD87B28BCC6}"/>
              </a:ext>
            </a:extLst>
          </p:cNvPr>
          <p:cNvGrpSpPr/>
          <p:nvPr/>
        </p:nvGrpSpPr>
        <p:grpSpPr>
          <a:xfrm>
            <a:off x="591900" y="3894651"/>
            <a:ext cx="8615472" cy="2176141"/>
            <a:chOff x="5995913" y="710949"/>
            <a:chExt cx="7801996" cy="2176141"/>
          </a:xfrm>
        </p:grpSpPr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1EDF9E94-CDA0-ED0E-496E-859FBD0FD274}"/>
                </a:ext>
              </a:extLst>
            </p:cNvPr>
            <p:cNvGrpSpPr/>
            <p:nvPr/>
          </p:nvGrpSpPr>
          <p:grpSpPr>
            <a:xfrm>
              <a:off x="8636674" y="1383219"/>
              <a:ext cx="5161235" cy="1182166"/>
              <a:chOff x="2276420" y="2106522"/>
              <a:chExt cx="4685764" cy="1182166"/>
            </a:xfrm>
          </p:grpSpPr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E4591131-F052-BE72-CD24-80D34736DC32}"/>
                  </a:ext>
                </a:extLst>
              </p:cNvPr>
              <p:cNvSpPr txBox="1"/>
              <p:nvPr/>
            </p:nvSpPr>
            <p:spPr>
              <a:xfrm>
                <a:off x="2276422" y="2106522"/>
                <a:ext cx="1512000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22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D4CC2924-5168-A9AC-E5C5-331B6D9AA9F6}"/>
                  </a:ext>
                </a:extLst>
              </p:cNvPr>
              <p:cNvSpPr txBox="1"/>
              <p:nvPr/>
            </p:nvSpPr>
            <p:spPr>
              <a:xfrm>
                <a:off x="2276420" y="2674224"/>
                <a:ext cx="4685764" cy="61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24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N’A PAS SÉJOURNÉ À LA CÔTE BELGE</a:t>
                </a:r>
              </a:p>
              <a:p>
                <a:pPr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AU COURS DES 3 </a:t>
                </a:r>
                <a:r>
                  <a:rPr lang="nl-BE" sz="18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DERNIÈRES ANNÉES</a:t>
                </a:r>
                <a:endParaRPr lang="nl-BE" dirty="0">
                  <a:solidFill>
                    <a:srgbClr val="182744"/>
                  </a:solidFill>
                  <a:latin typeface="Filson Pro Light" panose="02000000000000000000" pitchFamily="50" charset="0"/>
                </a:endParaRPr>
              </a:p>
            </p:txBody>
          </p:sp>
        </p:grpSp>
        <p:pic>
          <p:nvPicPr>
            <p:cNvPr id="78" name="Afbeelding 77" descr="Afbeelding met persoon, bril&#10;&#10;Automatisch gegenereerde beschrijving">
              <a:extLst>
                <a:ext uri="{FF2B5EF4-FFF2-40B4-BE49-F238E27FC236}">
                  <a16:creationId xmlns:a16="http://schemas.microsoft.com/office/drawing/2014/main" id="{DDA82F61-2FDC-550B-06CA-0BE5106E9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5913" y="710949"/>
              <a:ext cx="2698415" cy="2176141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A921BC71-0DE6-E2B0-B261-CC6A4BD68D7B}"/>
              </a:ext>
            </a:extLst>
          </p:cNvPr>
          <p:cNvGrpSpPr/>
          <p:nvPr/>
        </p:nvGrpSpPr>
        <p:grpSpPr>
          <a:xfrm>
            <a:off x="540084" y="1577504"/>
            <a:ext cx="8051655" cy="2020013"/>
            <a:chOff x="145400" y="775056"/>
            <a:chExt cx="7317757" cy="2020013"/>
          </a:xfrm>
        </p:grpSpPr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806013A7-DD5D-0F97-E389-4E796EEC63B6}"/>
                </a:ext>
              </a:extLst>
            </p:cNvPr>
            <p:cNvGrpSpPr/>
            <p:nvPr/>
          </p:nvGrpSpPr>
          <p:grpSpPr>
            <a:xfrm>
              <a:off x="2857838" y="1271689"/>
              <a:ext cx="4605319" cy="1207364"/>
              <a:chOff x="2728607" y="2006317"/>
              <a:chExt cx="3961789" cy="1207364"/>
            </a:xfrm>
          </p:grpSpPr>
          <p:sp>
            <p:nvSpPr>
              <p:cNvPr id="8" name="Tekstvak 7">
                <a:extLst>
                  <a:ext uri="{FF2B5EF4-FFF2-40B4-BE49-F238E27FC236}">
                    <a16:creationId xmlns:a16="http://schemas.microsoft.com/office/drawing/2014/main" id="{71E8798A-D5C7-3CD0-44C1-1924F2912B16}"/>
                  </a:ext>
                </a:extLst>
              </p:cNvPr>
              <p:cNvSpPr txBox="1"/>
              <p:nvPr/>
            </p:nvSpPr>
            <p:spPr>
              <a:xfrm>
                <a:off x="2765441" y="2006317"/>
                <a:ext cx="1512000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78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4BE5BF4-FECB-60FF-72F6-DA3F2F3524AE}"/>
                  </a:ext>
                </a:extLst>
              </p:cNvPr>
              <p:cNvSpPr txBox="1"/>
              <p:nvPr/>
            </p:nvSpPr>
            <p:spPr>
              <a:xfrm>
                <a:off x="2728607" y="2574019"/>
                <a:ext cx="3961789" cy="639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24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 SÉJOURNÉ À LA CÔTE BELGE</a:t>
                </a:r>
              </a:p>
              <a:p>
                <a:pPr>
                  <a:lnSpc>
                    <a:spcPct val="80000"/>
                  </a:lnSpc>
                </a:pPr>
                <a:r>
                  <a:rPr lang="nl-BE" sz="2000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CES 3 DERNIÈRES ANNÉES</a:t>
                </a:r>
              </a:p>
            </p:txBody>
          </p:sp>
        </p:grpSp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EF91803B-230E-D7C7-FE26-818526F55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00" y="775056"/>
              <a:ext cx="2218831" cy="2020013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FFEB84C9-09B5-F3C0-F2FE-1BA0D6383611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1974E245-796F-C3DD-5AE6-8DBDAE9B8CC4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67F557B-E9C7-3984-0E22-9AC4DA4E8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pic>
        <p:nvPicPr>
          <p:cNvPr id="12" name="Afbeelding 11" descr="Afbeelding met kaart&#10;&#10;Automatisch gegenereerde beschrijving">
            <a:extLst>
              <a:ext uri="{FF2B5EF4-FFF2-40B4-BE49-F238E27FC236}">
                <a16:creationId xmlns:a16="http://schemas.microsoft.com/office/drawing/2014/main" id="{BC3FCA33-92D2-137F-4A2B-0FEDEEBD625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99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hthoek 29">
            <a:extLst>
              <a:ext uri="{FF2B5EF4-FFF2-40B4-BE49-F238E27FC236}">
                <a16:creationId xmlns:a16="http://schemas.microsoft.com/office/drawing/2014/main" id="{B452BEAD-3335-F31E-F53A-B62E716268D9}"/>
              </a:ext>
            </a:extLst>
          </p:cNvPr>
          <p:cNvSpPr/>
          <p:nvPr/>
        </p:nvSpPr>
        <p:spPr>
          <a:xfrm>
            <a:off x="8755913" y="0"/>
            <a:ext cx="34360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3CB30209-C02C-F279-79CA-DFC80505EF03}"/>
              </a:ext>
            </a:extLst>
          </p:cNvPr>
          <p:cNvSpPr/>
          <p:nvPr/>
        </p:nvSpPr>
        <p:spPr>
          <a:xfrm>
            <a:off x="7237921" y="407092"/>
            <a:ext cx="2549931" cy="389055"/>
          </a:xfrm>
          <a:prstGeom prst="rect">
            <a:avLst/>
          </a:prstGeom>
          <a:solidFill>
            <a:srgbClr val="EAE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1131F105-C3FA-91FA-EF9A-0F9D9ADCB62C}"/>
              </a:ext>
            </a:extLst>
          </p:cNvPr>
          <p:cNvSpPr txBox="1"/>
          <p:nvPr/>
        </p:nvSpPr>
        <p:spPr>
          <a:xfrm>
            <a:off x="7264507" y="417142"/>
            <a:ext cx="2537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182744"/>
                </a:solidFill>
                <a:latin typeface="Filson Pro Black" panose="02000000000000000000" pitchFamily="50" charset="0"/>
                <a:ea typeface="Roboto Condensed" panose="02000000000000000000" pitchFamily="2" charset="0"/>
              </a:rPr>
              <a:t>AUTRES RAISONS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A05AF47D-2F38-C0E2-2481-97D77CD5CE4A}"/>
              </a:ext>
            </a:extLst>
          </p:cNvPr>
          <p:cNvGrpSpPr/>
          <p:nvPr/>
        </p:nvGrpSpPr>
        <p:grpSpPr>
          <a:xfrm>
            <a:off x="567293" y="2137144"/>
            <a:ext cx="2549931" cy="4087813"/>
            <a:chOff x="567293" y="2137144"/>
            <a:chExt cx="2549931" cy="4087813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A6C893E-CF2F-6F32-A776-D93362A5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734" y="2137144"/>
              <a:ext cx="2445490" cy="2583712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6EFCC447-4103-ABE2-319D-CC95E8A80A22}"/>
                </a:ext>
              </a:extLst>
            </p:cNvPr>
            <p:cNvSpPr txBox="1"/>
            <p:nvPr/>
          </p:nvSpPr>
          <p:spPr>
            <a:xfrm>
              <a:off x="709342" y="2179327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1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20915CFD-7A54-35CC-B723-F6BD1369689F}"/>
                </a:ext>
              </a:extLst>
            </p:cNvPr>
            <p:cNvSpPr txBox="1"/>
            <p:nvPr/>
          </p:nvSpPr>
          <p:spPr>
            <a:xfrm>
              <a:off x="567293" y="4763039"/>
              <a:ext cx="254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BIENFAITS DE L’AIR MARIN</a:t>
              </a:r>
            </a:p>
          </p:txBody>
        </p:sp>
        <p:sp>
          <p:nvSpPr>
            <p:cNvPr id="43" name="Tekstvak 42">
              <a:extLst>
                <a:ext uri="{FF2B5EF4-FFF2-40B4-BE49-F238E27FC236}">
                  <a16:creationId xmlns:a16="http://schemas.microsoft.com/office/drawing/2014/main" id="{55AF6387-E580-B1F6-6932-1DBC7169B486}"/>
                </a:ext>
              </a:extLst>
            </p:cNvPr>
            <p:cNvSpPr txBox="1"/>
            <p:nvPr/>
          </p:nvSpPr>
          <p:spPr>
            <a:xfrm>
              <a:off x="671734" y="5628960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47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0D767F54-E8A8-6301-2CE5-41C5C3FC509B}"/>
              </a:ext>
            </a:extLst>
          </p:cNvPr>
          <p:cNvGrpSpPr/>
          <p:nvPr/>
        </p:nvGrpSpPr>
        <p:grpSpPr>
          <a:xfrm>
            <a:off x="3279426" y="2137144"/>
            <a:ext cx="2549931" cy="4087813"/>
            <a:chOff x="3279426" y="2137144"/>
            <a:chExt cx="2549931" cy="4087813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D674981C-891B-AD12-1814-A65832EF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83867" y="2137144"/>
              <a:ext cx="2445490" cy="2583712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10F88161-9811-F6C8-A2F8-CF5D7AE1D4E8}"/>
                </a:ext>
              </a:extLst>
            </p:cNvPr>
            <p:cNvSpPr txBox="1"/>
            <p:nvPr/>
          </p:nvSpPr>
          <p:spPr>
            <a:xfrm>
              <a:off x="3373235" y="2157514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E3737440-53B1-7E0A-61C6-3E1B4BE6D9D3}"/>
                </a:ext>
              </a:extLst>
            </p:cNvPr>
            <p:cNvSpPr txBox="1"/>
            <p:nvPr/>
          </p:nvSpPr>
          <p:spPr>
            <a:xfrm>
              <a:off x="3279426" y="4763039"/>
              <a:ext cx="2549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CADRE IDÉAL POUR SE RESSOURCER</a:t>
              </a:r>
            </a:p>
          </p:txBody>
        </p:sp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B459CE1A-D099-D348-37C2-124028D85739}"/>
                </a:ext>
              </a:extLst>
            </p:cNvPr>
            <p:cNvSpPr txBox="1"/>
            <p:nvPr/>
          </p:nvSpPr>
          <p:spPr>
            <a:xfrm>
              <a:off x="3383867" y="5628960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35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C3DC8FA-07E7-6EA9-43F3-BF738C345F62}"/>
              </a:ext>
            </a:extLst>
          </p:cNvPr>
          <p:cNvGrpSpPr/>
          <p:nvPr/>
        </p:nvGrpSpPr>
        <p:grpSpPr>
          <a:xfrm>
            <a:off x="5991559" y="2137144"/>
            <a:ext cx="2549931" cy="4087812"/>
            <a:chOff x="5991559" y="2137144"/>
            <a:chExt cx="2549931" cy="4087812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FE5E6AA-05D1-8BA7-45B7-61E31B64D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2137144"/>
              <a:ext cx="2445490" cy="2583712"/>
            </a:xfrm>
            <a:prstGeom prst="rect">
              <a:avLst/>
            </a:prstGeom>
            <a:noFill/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DA0CB39-07D9-F729-85EE-9D2CD9D58989}"/>
                </a:ext>
              </a:extLst>
            </p:cNvPr>
            <p:cNvSpPr txBox="1"/>
            <p:nvPr/>
          </p:nvSpPr>
          <p:spPr>
            <a:xfrm>
              <a:off x="6133651" y="2171166"/>
              <a:ext cx="714591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3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F701B20-AEAB-710A-3370-56A056F13E7E}"/>
                </a:ext>
              </a:extLst>
            </p:cNvPr>
            <p:cNvSpPr txBox="1"/>
            <p:nvPr/>
          </p:nvSpPr>
          <p:spPr>
            <a:xfrm>
              <a:off x="5991559" y="4763039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MER ET PLAGE</a:t>
              </a:r>
            </a:p>
          </p:txBody>
        </p:sp>
        <p:sp>
          <p:nvSpPr>
            <p:cNvPr id="51" name="Tekstvak 50">
              <a:extLst>
                <a:ext uri="{FF2B5EF4-FFF2-40B4-BE49-F238E27FC236}">
                  <a16:creationId xmlns:a16="http://schemas.microsoft.com/office/drawing/2014/main" id="{76C1837A-25D0-A941-A445-6050240BD3EB}"/>
                </a:ext>
              </a:extLst>
            </p:cNvPr>
            <p:cNvSpPr txBox="1"/>
            <p:nvPr/>
          </p:nvSpPr>
          <p:spPr>
            <a:xfrm>
              <a:off x="6043779" y="5628959"/>
              <a:ext cx="244549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34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3FB3913F-0BA7-F4B7-A1D3-8EEC23478155}"/>
              </a:ext>
            </a:extLst>
          </p:cNvPr>
          <p:cNvGrpSpPr/>
          <p:nvPr/>
        </p:nvGrpSpPr>
        <p:grpSpPr>
          <a:xfrm>
            <a:off x="9335657" y="5854769"/>
            <a:ext cx="2557486" cy="740374"/>
            <a:chOff x="9393433" y="1580851"/>
            <a:chExt cx="2557486" cy="740374"/>
          </a:xfrm>
        </p:grpSpPr>
        <p:sp>
          <p:nvSpPr>
            <p:cNvPr id="38" name="Tekstvak 37">
              <a:extLst>
                <a:ext uri="{FF2B5EF4-FFF2-40B4-BE49-F238E27FC236}">
                  <a16:creationId xmlns:a16="http://schemas.microsoft.com/office/drawing/2014/main" id="{9B0EFC0C-29C7-E1B7-4FBE-FF844A2B0CDE}"/>
                </a:ext>
              </a:extLst>
            </p:cNvPr>
            <p:cNvSpPr txBox="1"/>
            <p:nvPr/>
          </p:nvSpPr>
          <p:spPr>
            <a:xfrm>
              <a:off x="9400988" y="1951893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Habitude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BB840B97-7896-56F9-14F5-E15D05734421}"/>
                </a:ext>
              </a:extLst>
            </p:cNvPr>
            <p:cNvSpPr txBox="1"/>
            <p:nvPr/>
          </p:nvSpPr>
          <p:spPr>
            <a:xfrm>
              <a:off x="9393433" y="1580851"/>
              <a:ext cx="2445490" cy="44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26</a:t>
              </a:r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8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E51951D9-F02B-1189-A830-3EA865EB21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  <p:grpSp>
        <p:nvGrpSpPr>
          <p:cNvPr id="25" name="Groep 24">
            <a:extLst>
              <a:ext uri="{FF2B5EF4-FFF2-40B4-BE49-F238E27FC236}">
                <a16:creationId xmlns:a16="http://schemas.microsoft.com/office/drawing/2014/main" id="{675EA10C-4DE5-0745-8680-5E39D3CF9BA7}"/>
              </a:ext>
            </a:extLst>
          </p:cNvPr>
          <p:cNvGrpSpPr/>
          <p:nvPr/>
        </p:nvGrpSpPr>
        <p:grpSpPr>
          <a:xfrm>
            <a:off x="9180815" y="2141409"/>
            <a:ext cx="2557486" cy="740374"/>
            <a:chOff x="9393433" y="1580851"/>
            <a:chExt cx="2557486" cy="740374"/>
          </a:xfrm>
        </p:grpSpPr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EBA14926-0FEA-9950-9B18-EEF5DF7C68AC}"/>
                </a:ext>
              </a:extLst>
            </p:cNvPr>
            <p:cNvSpPr txBox="1"/>
            <p:nvPr/>
          </p:nvSpPr>
          <p:spPr>
            <a:xfrm>
              <a:off x="9400988" y="1951893"/>
              <a:ext cx="2549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Se </a:t>
              </a:r>
              <a:r>
                <a:rPr lang="nl-BE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balader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8A732330-6430-8B36-5B7E-825E62F7F07C}"/>
                </a:ext>
              </a:extLst>
            </p:cNvPr>
            <p:cNvSpPr txBox="1"/>
            <p:nvPr/>
          </p:nvSpPr>
          <p:spPr>
            <a:xfrm>
              <a:off x="9393433" y="1580851"/>
              <a:ext cx="2445490" cy="444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8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34</a:t>
              </a:r>
              <a:r>
                <a:rPr lang="nl-BE" sz="20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28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6FFA28DE-D781-01E6-D455-16F1A4B0B346}"/>
              </a:ext>
            </a:extLst>
          </p:cNvPr>
          <p:cNvGrpSpPr/>
          <p:nvPr/>
        </p:nvGrpSpPr>
        <p:grpSpPr>
          <a:xfrm>
            <a:off x="9363543" y="3122948"/>
            <a:ext cx="2280524" cy="1672040"/>
            <a:chOff x="9423796" y="4681097"/>
            <a:chExt cx="2280524" cy="1672040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D2995473-DBBF-42E9-6FC9-D2CD4072DD7D}"/>
                </a:ext>
              </a:extLst>
            </p:cNvPr>
            <p:cNvGrpSpPr/>
            <p:nvPr/>
          </p:nvGrpSpPr>
          <p:grpSpPr>
            <a:xfrm>
              <a:off x="9423796" y="5612763"/>
              <a:ext cx="2280524" cy="740374"/>
              <a:chOff x="9393433" y="1580851"/>
              <a:chExt cx="2557486" cy="740374"/>
            </a:xfrm>
          </p:grpSpPr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FB327B66-E079-8C92-8C86-1D5CD1AD2FCB}"/>
                  </a:ext>
                </a:extLst>
              </p:cNvPr>
              <p:cNvSpPr txBox="1"/>
              <p:nvPr/>
            </p:nvSpPr>
            <p:spPr>
              <a:xfrm>
                <a:off x="9400988" y="1951893"/>
                <a:ext cx="2549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 err="1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Proximité</a:t>
                </a:r>
                <a:endParaRPr lang="nl-BE" dirty="0">
                  <a:solidFill>
                    <a:srgbClr val="182744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54" name="Tekstvak 53">
                <a:extLst>
                  <a:ext uri="{FF2B5EF4-FFF2-40B4-BE49-F238E27FC236}">
                    <a16:creationId xmlns:a16="http://schemas.microsoft.com/office/drawing/2014/main" id="{D72991CC-9565-8D7A-ED33-D5CF320BC3B5}"/>
                  </a:ext>
                </a:extLst>
              </p:cNvPr>
              <p:cNvSpPr txBox="1"/>
              <p:nvPr/>
            </p:nvSpPr>
            <p:spPr>
              <a:xfrm>
                <a:off x="9393433" y="1580851"/>
                <a:ext cx="2557486" cy="444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28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31</a:t>
                </a:r>
                <a:r>
                  <a:rPr lang="nl-BE" sz="20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28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</p:grpSp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5918D615-D6EE-B8D5-A0BB-087BF5EEA978}"/>
                </a:ext>
              </a:extLst>
            </p:cNvPr>
            <p:cNvGrpSpPr/>
            <p:nvPr/>
          </p:nvGrpSpPr>
          <p:grpSpPr>
            <a:xfrm>
              <a:off x="9986679" y="4681097"/>
              <a:ext cx="1140583" cy="564749"/>
              <a:chOff x="2234566" y="5127743"/>
              <a:chExt cx="1140583" cy="564749"/>
            </a:xfrm>
          </p:grpSpPr>
          <p:sp>
            <p:nvSpPr>
              <p:cNvPr id="47" name="Ovaal 46">
                <a:extLst>
                  <a:ext uri="{FF2B5EF4-FFF2-40B4-BE49-F238E27FC236}">
                    <a16:creationId xmlns:a16="http://schemas.microsoft.com/office/drawing/2014/main" id="{DD25921E-1C7D-1BD1-51CF-CCE44524DCF8}"/>
                  </a:ext>
                </a:extLst>
              </p:cNvPr>
              <p:cNvSpPr/>
              <p:nvPr/>
            </p:nvSpPr>
            <p:spPr>
              <a:xfrm>
                <a:off x="3132539" y="5127743"/>
                <a:ext cx="242610" cy="2951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49" name="Ovaal 48">
                <a:extLst>
                  <a:ext uri="{FF2B5EF4-FFF2-40B4-BE49-F238E27FC236}">
                    <a16:creationId xmlns:a16="http://schemas.microsoft.com/office/drawing/2014/main" id="{CC853900-1E3E-5A3A-4B80-C883810DE9FA}"/>
                  </a:ext>
                </a:extLst>
              </p:cNvPr>
              <p:cNvSpPr/>
              <p:nvPr/>
            </p:nvSpPr>
            <p:spPr>
              <a:xfrm>
                <a:off x="2234566" y="5315785"/>
                <a:ext cx="388061" cy="3767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9FBE6759-30BD-402A-512F-23069CF1CBA6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06043FD4-B1AB-CDF0-CB17-728C07337DE6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8C72452-3AF0-F3B8-C8FC-5684365C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83DD7E11-1E76-B7F3-F066-610493EFABD5}"/>
              </a:ext>
            </a:extLst>
          </p:cNvPr>
          <p:cNvSpPr txBox="1"/>
          <p:nvPr/>
        </p:nvSpPr>
        <p:spPr>
          <a:xfrm>
            <a:off x="540084" y="232879"/>
            <a:ext cx="6226476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RAISONS POUR DES VACANCES À LA MER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43951892-EA1E-5C7B-5113-78797B84F5A7}"/>
              </a:ext>
            </a:extLst>
          </p:cNvPr>
          <p:cNvGrpSpPr/>
          <p:nvPr/>
        </p:nvGrpSpPr>
        <p:grpSpPr>
          <a:xfrm>
            <a:off x="9291194" y="2818452"/>
            <a:ext cx="2046586" cy="1236162"/>
            <a:chOff x="9656315" y="4882876"/>
            <a:chExt cx="2046586" cy="1236162"/>
          </a:xfrm>
        </p:grpSpPr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C6B18A51-8A78-5C87-7E5E-EA23FFF8C0D6}"/>
                </a:ext>
              </a:extLst>
            </p:cNvPr>
            <p:cNvGrpSpPr/>
            <p:nvPr/>
          </p:nvGrpSpPr>
          <p:grpSpPr>
            <a:xfrm>
              <a:off x="9656315" y="4918142"/>
              <a:ext cx="1200896" cy="1200896"/>
              <a:chOff x="9124160" y="5099886"/>
              <a:chExt cx="1200896" cy="1200896"/>
            </a:xfrm>
          </p:grpSpPr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D5D7725-5476-5884-7CB6-820952CC556D}"/>
                  </a:ext>
                </a:extLst>
              </p:cNvPr>
              <p:cNvGrpSpPr/>
              <p:nvPr/>
            </p:nvGrpSpPr>
            <p:grpSpPr>
              <a:xfrm>
                <a:off x="9124160" y="5099886"/>
                <a:ext cx="1200896" cy="1200896"/>
                <a:chOff x="9330652" y="5291911"/>
                <a:chExt cx="914400" cy="914400"/>
              </a:xfrm>
            </p:grpSpPr>
            <p:pic>
              <p:nvPicPr>
                <p:cNvPr id="42" name="Graphic 41" descr="Markering met effen opvulling">
                  <a:extLst>
                    <a:ext uri="{FF2B5EF4-FFF2-40B4-BE49-F238E27FC236}">
                      <a16:creationId xmlns:a16="http://schemas.microsoft.com/office/drawing/2014/main" id="{EA0E4FEB-4395-C811-28F0-EF61C5E2DA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0652" y="529191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48" name="Ovaal 47">
                  <a:extLst>
                    <a:ext uri="{FF2B5EF4-FFF2-40B4-BE49-F238E27FC236}">
                      <a16:creationId xmlns:a16="http://schemas.microsoft.com/office/drawing/2014/main" id="{56336E9E-CB6C-3A5C-DB6D-60A19A68F6B7}"/>
                    </a:ext>
                  </a:extLst>
                </p:cNvPr>
                <p:cNvSpPr/>
                <p:nvPr/>
              </p:nvSpPr>
              <p:spPr>
                <a:xfrm>
                  <a:off x="9647406" y="5491158"/>
                  <a:ext cx="274207" cy="274207"/>
                </a:xfrm>
                <a:prstGeom prst="ellipse">
                  <a:avLst/>
                </a:prstGeom>
                <a:solidFill>
                  <a:srgbClr val="F6D7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63D6F469-28F6-B48F-101A-847660C4A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492090" y="5414913"/>
                <a:ext cx="456255" cy="214046"/>
              </a:xfrm>
              <a:prstGeom prst="rect">
                <a:avLst/>
              </a:prstGeom>
            </p:spPr>
          </p:pic>
        </p:grpSp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5FDD6DF2-A55C-C4ED-99D6-CFB4BDAEEAAC}"/>
                </a:ext>
              </a:extLst>
            </p:cNvPr>
            <p:cNvGrpSpPr/>
            <p:nvPr/>
          </p:nvGrpSpPr>
          <p:grpSpPr>
            <a:xfrm>
              <a:off x="10856457" y="4882876"/>
              <a:ext cx="846444" cy="846444"/>
              <a:chOff x="10074932" y="5038761"/>
              <a:chExt cx="846444" cy="846444"/>
            </a:xfrm>
          </p:grpSpPr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B3BFBC4B-AC5A-14B6-20BD-A950098BA53C}"/>
                  </a:ext>
                </a:extLst>
              </p:cNvPr>
              <p:cNvGrpSpPr/>
              <p:nvPr/>
            </p:nvGrpSpPr>
            <p:grpSpPr>
              <a:xfrm>
                <a:off x="10074932" y="5038761"/>
                <a:ext cx="846444" cy="846444"/>
                <a:chOff x="9330652" y="5291911"/>
                <a:chExt cx="914400" cy="914400"/>
              </a:xfrm>
            </p:grpSpPr>
            <p:pic>
              <p:nvPicPr>
                <p:cNvPr id="35" name="Graphic 34" descr="Markering met effen opvulling">
                  <a:extLst>
                    <a:ext uri="{FF2B5EF4-FFF2-40B4-BE49-F238E27FC236}">
                      <a16:creationId xmlns:a16="http://schemas.microsoft.com/office/drawing/2014/main" id="{A4278E66-435D-D147-A5EB-DB6479EE85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30652" y="529191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36" name="Ovaal 35">
                  <a:extLst>
                    <a:ext uri="{FF2B5EF4-FFF2-40B4-BE49-F238E27FC236}">
                      <a16:creationId xmlns:a16="http://schemas.microsoft.com/office/drawing/2014/main" id="{B3CA3FB1-27FE-E247-D2DA-B0062F1AF335}"/>
                    </a:ext>
                  </a:extLst>
                </p:cNvPr>
                <p:cNvSpPr/>
                <p:nvPr/>
              </p:nvSpPr>
              <p:spPr>
                <a:xfrm>
                  <a:off x="9647406" y="5491158"/>
                  <a:ext cx="274207" cy="274207"/>
                </a:xfrm>
                <a:prstGeom prst="ellipse">
                  <a:avLst/>
                </a:prstGeom>
                <a:solidFill>
                  <a:srgbClr val="F6D7C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34" name="Graphic 33" descr="Introductiepagina met effen opvulling">
                <a:extLst>
                  <a:ext uri="{FF2B5EF4-FFF2-40B4-BE49-F238E27FC236}">
                    <a16:creationId xmlns:a16="http://schemas.microsoft.com/office/drawing/2014/main" id="{E434CBE7-891A-D63E-48EC-ABBFDBB95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342296" y="5173377"/>
                <a:ext cx="322091" cy="322091"/>
              </a:xfrm>
              <a:prstGeom prst="rect">
                <a:avLst/>
              </a:prstGeom>
            </p:spPr>
          </p:pic>
        </p:grp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145BBECE-2F7D-AAFA-6524-274391266990}"/>
                </a:ext>
              </a:extLst>
            </p:cNvPr>
            <p:cNvSpPr/>
            <p:nvPr/>
          </p:nvSpPr>
          <p:spPr>
            <a:xfrm>
              <a:off x="10259568" y="5492373"/>
              <a:ext cx="1014984" cy="489705"/>
            </a:xfrm>
            <a:custGeom>
              <a:avLst/>
              <a:gdLst>
                <a:gd name="connsiteX0" fmla="*/ 0 w 1014984"/>
                <a:gd name="connsiteY0" fmla="*/ 442083 h 489705"/>
                <a:gd name="connsiteX1" fmla="*/ 457200 w 1014984"/>
                <a:gd name="connsiteY1" fmla="*/ 451227 h 489705"/>
                <a:gd name="connsiteX2" fmla="*/ 530352 w 1014984"/>
                <a:gd name="connsiteY2" fmla="*/ 21459 h 489705"/>
                <a:gd name="connsiteX3" fmla="*/ 1014984 w 1014984"/>
                <a:gd name="connsiteY3" fmla="*/ 103755 h 48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4984" h="489705">
                  <a:moveTo>
                    <a:pt x="0" y="442083"/>
                  </a:moveTo>
                  <a:cubicBezTo>
                    <a:pt x="184404" y="481707"/>
                    <a:pt x="368808" y="521331"/>
                    <a:pt x="457200" y="451227"/>
                  </a:cubicBezTo>
                  <a:cubicBezTo>
                    <a:pt x="545592" y="381123"/>
                    <a:pt x="437388" y="79371"/>
                    <a:pt x="530352" y="21459"/>
                  </a:cubicBezTo>
                  <a:cubicBezTo>
                    <a:pt x="623316" y="-36453"/>
                    <a:pt x="819150" y="33651"/>
                    <a:pt x="1014984" y="103755"/>
                  </a:cubicBezTo>
                </a:path>
              </a:pathLst>
            </a:custGeom>
            <a:noFill/>
            <a:ln w="12700">
              <a:solidFill>
                <a:srgbClr val="F6D7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56" name="Graphic 55" descr="Lopen met effen opvulling">
            <a:extLst>
              <a:ext uri="{FF2B5EF4-FFF2-40B4-BE49-F238E27FC236}">
                <a16:creationId xmlns:a16="http://schemas.microsoft.com/office/drawing/2014/main" id="{44DCEBE3-C67E-2C09-4104-DBEF5AF5C3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26426" y="1041221"/>
            <a:ext cx="939521" cy="939521"/>
          </a:xfrm>
          <a:prstGeom prst="rect">
            <a:avLst/>
          </a:prstGeom>
        </p:spPr>
      </p:pic>
      <p:pic>
        <p:nvPicPr>
          <p:cNvPr id="61" name="Graphic 60" descr="Cirkel met pijl met effen opvulling">
            <a:extLst>
              <a:ext uri="{FF2B5EF4-FFF2-40B4-BE49-F238E27FC236}">
                <a16:creationId xmlns:a16="http://schemas.microsoft.com/office/drawing/2014/main" id="{8AEE74AF-0EE0-875B-02A5-49D2D89F0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056831" y="494770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58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1D541-290E-C5AC-1E7D-E37DE0E2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nl-BE" dirty="0" err="1"/>
              <a:t>Introduction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DDC3F4-83B4-91F4-9D52-6CAB3A6F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0875" y="1600200"/>
            <a:ext cx="4259262" cy="4565650"/>
          </a:xfrm>
        </p:spPr>
        <p:txBody>
          <a:bodyPr>
            <a:normAutofit/>
          </a:bodyPr>
          <a:lstStyle/>
          <a:p>
            <a:endParaRPr lang="nl-BE" dirty="0"/>
          </a:p>
          <a:p>
            <a:r>
              <a:rPr lang="nl-BE" sz="1800" dirty="0"/>
              <a:t>La Côte </a:t>
            </a:r>
            <a:r>
              <a:rPr lang="nl-BE" sz="1800" dirty="0" err="1"/>
              <a:t>belge</a:t>
            </a:r>
            <a:r>
              <a:rPr lang="nl-BE" sz="1800" dirty="0"/>
              <a:t>: </a:t>
            </a:r>
            <a:r>
              <a:rPr lang="nl-BE" sz="1800" dirty="0" err="1"/>
              <a:t>une</a:t>
            </a:r>
            <a:r>
              <a:rPr lang="nl-BE" sz="1800" dirty="0"/>
              <a:t> grande </a:t>
            </a:r>
            <a:r>
              <a:rPr lang="nl-BE" sz="1800" dirty="0" err="1"/>
              <a:t>destination</a:t>
            </a:r>
            <a:r>
              <a:rPr lang="nl-BE" sz="1800" dirty="0"/>
              <a:t> de </a:t>
            </a:r>
            <a:r>
              <a:rPr lang="nl-BE" sz="1800" dirty="0" err="1"/>
              <a:t>vacances</a:t>
            </a:r>
            <a:r>
              <a:rPr lang="nl-BE" sz="1800" dirty="0"/>
              <a:t> pour les </a:t>
            </a:r>
            <a:r>
              <a:rPr lang="nl-BE" sz="1800" dirty="0" err="1"/>
              <a:t>quatres</a:t>
            </a:r>
            <a:r>
              <a:rPr lang="nl-BE" sz="1800" dirty="0"/>
              <a:t> </a:t>
            </a:r>
            <a:r>
              <a:rPr lang="nl-BE" sz="1800" dirty="0" err="1"/>
              <a:t>saisons</a:t>
            </a:r>
            <a:endParaRPr lang="nl-BE" sz="1800" dirty="0"/>
          </a:p>
          <a:p>
            <a:endParaRPr lang="nl-BE" sz="1800" dirty="0"/>
          </a:p>
          <a:p>
            <a:r>
              <a:rPr lang="nl-BE" sz="1800" dirty="0"/>
              <a:t>Les Belges et les touristes de la France, des Pays-Bas, de l’Allemagne et du Luxembourg</a:t>
            </a:r>
          </a:p>
          <a:p>
            <a:endParaRPr lang="nl-BE" sz="1800" dirty="0"/>
          </a:p>
          <a:p>
            <a:r>
              <a:rPr lang="nl-BE" sz="1800" dirty="0" err="1"/>
              <a:t>Actualité</a:t>
            </a:r>
            <a:r>
              <a:rPr lang="nl-BE" sz="1800" dirty="0"/>
              <a:t>: </a:t>
            </a:r>
            <a:r>
              <a:rPr lang="nl-BE" sz="1800" dirty="0" err="1"/>
              <a:t>le</a:t>
            </a:r>
            <a:r>
              <a:rPr lang="nl-BE" sz="1800" dirty="0"/>
              <a:t> nouveau timing de </a:t>
            </a:r>
            <a:r>
              <a:rPr lang="nl-BE" sz="1800" dirty="0" err="1"/>
              <a:t>vacances</a:t>
            </a:r>
            <a:r>
              <a:rPr lang="nl-BE" sz="1800" dirty="0"/>
              <a:t> en </a:t>
            </a:r>
            <a:r>
              <a:rPr lang="nl-BE" sz="1800" dirty="0" err="1"/>
              <a:t>Wallonie</a:t>
            </a:r>
            <a:endParaRPr lang="nl-BE" sz="1800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 descr="Afbeelding met grond, buiten, strand, kust">
            <a:extLst>
              <a:ext uri="{FF2B5EF4-FFF2-40B4-BE49-F238E27FC236}">
                <a16:creationId xmlns:a16="http://schemas.microsoft.com/office/drawing/2014/main" id="{06A5B394-DD0D-5544-C9CB-C3F46774D2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8" r="-2" b="1854"/>
          <a:stretch/>
        </p:blipFill>
        <p:spPr>
          <a:xfrm>
            <a:off x="6816726" y="1600201"/>
            <a:ext cx="3382963" cy="4565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6703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ep 43">
            <a:extLst>
              <a:ext uri="{FF2B5EF4-FFF2-40B4-BE49-F238E27FC236}">
                <a16:creationId xmlns:a16="http://schemas.microsoft.com/office/drawing/2014/main" id="{209185C9-4C3C-917D-5283-A18F8CCFCC07}"/>
              </a:ext>
            </a:extLst>
          </p:cNvPr>
          <p:cNvGrpSpPr/>
          <p:nvPr/>
        </p:nvGrpSpPr>
        <p:grpSpPr>
          <a:xfrm>
            <a:off x="3977383" y="4097224"/>
            <a:ext cx="4302557" cy="2838668"/>
            <a:chOff x="8473364" y="3636026"/>
            <a:chExt cx="4302557" cy="2838668"/>
          </a:xfrm>
        </p:grpSpPr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EFCAE0AB-1024-96FB-AC08-B9965B579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8" b="-252"/>
            <a:stretch/>
          </p:blipFill>
          <p:spPr>
            <a:xfrm>
              <a:off x="9713555" y="3654639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A25552BB-A987-A254-1C5F-0A67467EDE43}"/>
                </a:ext>
              </a:extLst>
            </p:cNvPr>
            <p:cNvGrpSpPr/>
            <p:nvPr/>
          </p:nvGrpSpPr>
          <p:grpSpPr>
            <a:xfrm>
              <a:off x="8473364" y="3636026"/>
              <a:ext cx="4302557" cy="2838668"/>
              <a:chOff x="7195063" y="3775666"/>
              <a:chExt cx="4302557" cy="2838668"/>
            </a:xfrm>
          </p:grpSpPr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E9E5A2E6-A909-D5E6-1AF8-A9415FA00D63}"/>
                  </a:ext>
                </a:extLst>
              </p:cNvPr>
              <p:cNvSpPr txBox="1"/>
              <p:nvPr/>
            </p:nvSpPr>
            <p:spPr>
              <a:xfrm>
                <a:off x="7195063" y="5691004"/>
                <a:ext cx="43025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36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ACTIVITÉS DE PLAGE ET DE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 BORD DE MER</a:t>
                </a:r>
              </a:p>
            </p:txBody>
          </p: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34DA7428-C52F-0A02-FA5A-418EECFFB176}"/>
                  </a:ext>
                </a:extLst>
              </p:cNvPr>
              <p:cNvSpPr/>
              <p:nvPr/>
            </p:nvSpPr>
            <p:spPr>
              <a:xfrm>
                <a:off x="8378184" y="377566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E57ACB3E-A90F-6769-29B1-3AEE07319BED}"/>
              </a:ext>
            </a:extLst>
          </p:cNvPr>
          <p:cNvGrpSpPr/>
          <p:nvPr/>
        </p:nvGrpSpPr>
        <p:grpSpPr>
          <a:xfrm>
            <a:off x="-157244" y="516013"/>
            <a:ext cx="3983047" cy="2634366"/>
            <a:chOff x="-480650" y="289705"/>
            <a:chExt cx="3983047" cy="2634366"/>
          </a:xfrm>
        </p:grpSpPr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312361A2-D571-FA83-1F13-B2655431D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793" y="289705"/>
              <a:ext cx="1859225" cy="1908000"/>
            </a:xfrm>
            <a:prstGeom prst="ellipse">
              <a:avLst/>
            </a:prstGeom>
            <a:ln w="3175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A6695BD2-FCB2-D4FC-3A07-247C16BF2D73}"/>
                </a:ext>
              </a:extLst>
            </p:cNvPr>
            <p:cNvGrpSpPr/>
            <p:nvPr/>
          </p:nvGrpSpPr>
          <p:grpSpPr>
            <a:xfrm>
              <a:off x="-480650" y="289705"/>
              <a:ext cx="3983047" cy="2634366"/>
              <a:chOff x="124469" y="347479"/>
              <a:chExt cx="3983047" cy="2634366"/>
            </a:xfrm>
          </p:grpSpPr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ACF157C2-F718-8448-B752-107E1EB4CF8C}"/>
                  </a:ext>
                </a:extLst>
              </p:cNvPr>
              <p:cNvSpPr txBox="1"/>
              <p:nvPr/>
            </p:nvSpPr>
            <p:spPr>
              <a:xfrm>
                <a:off x="124469" y="2335514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88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SE BALADER</a:t>
                </a:r>
              </a:p>
            </p:txBody>
          </p:sp>
          <p:sp>
            <p:nvSpPr>
              <p:cNvPr id="13" name="Ovaal 12">
                <a:extLst>
                  <a:ext uri="{FF2B5EF4-FFF2-40B4-BE49-F238E27FC236}">
                    <a16:creationId xmlns:a16="http://schemas.microsoft.com/office/drawing/2014/main" id="{D7B821D6-2F21-1F64-C497-8331983CADCE}"/>
                  </a:ext>
                </a:extLst>
              </p:cNvPr>
              <p:cNvSpPr/>
              <p:nvPr/>
            </p:nvSpPr>
            <p:spPr>
              <a:xfrm>
                <a:off x="1202486" y="347479"/>
                <a:ext cx="1896601" cy="1896601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dirty="0"/>
              </a:p>
            </p:txBody>
          </p:sp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B7057AA-0490-7143-39C2-058B148D3441}"/>
              </a:ext>
            </a:extLst>
          </p:cNvPr>
          <p:cNvGrpSpPr/>
          <p:nvPr/>
        </p:nvGrpSpPr>
        <p:grpSpPr>
          <a:xfrm>
            <a:off x="3977383" y="142527"/>
            <a:ext cx="4237231" cy="2437463"/>
            <a:chOff x="3812991" y="-1960"/>
            <a:chExt cx="4237231" cy="2437463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CF1327A8-CAD8-9E48-36A8-60579D871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4081" y="1"/>
              <a:ext cx="1786372" cy="1822123"/>
            </a:xfrm>
            <a:prstGeom prst="flowChartConnector">
              <a:avLst/>
            </a:prstGeom>
          </p:spPr>
        </p:pic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BB953EBA-608F-6C9F-F7EA-740A76EF191E}"/>
                </a:ext>
              </a:extLst>
            </p:cNvPr>
            <p:cNvGrpSpPr/>
            <p:nvPr/>
          </p:nvGrpSpPr>
          <p:grpSpPr>
            <a:xfrm>
              <a:off x="3812991" y="-1960"/>
              <a:ext cx="4237231" cy="2437463"/>
              <a:chOff x="3971724" y="-46017"/>
              <a:chExt cx="4237231" cy="2437463"/>
            </a:xfrm>
          </p:grpSpPr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AA12BD96-B053-2127-99DD-B086520390F5}"/>
                  </a:ext>
                </a:extLst>
              </p:cNvPr>
              <p:cNvSpPr txBox="1"/>
              <p:nvPr/>
            </p:nvSpPr>
            <p:spPr>
              <a:xfrm>
                <a:off x="3971724" y="1745115"/>
                <a:ext cx="42372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64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RESTAURANT, BISTRO, RESTAURANT ÉTOILÉ</a:t>
                </a:r>
              </a:p>
            </p:txBody>
          </p:sp>
          <p:sp>
            <p:nvSpPr>
              <p:cNvPr id="20" name="Ovaal 19">
                <a:extLst>
                  <a:ext uri="{FF2B5EF4-FFF2-40B4-BE49-F238E27FC236}">
                    <a16:creationId xmlns:a16="http://schemas.microsoft.com/office/drawing/2014/main" id="{E6B79F06-B9AC-18AB-B3A0-B1AB7FBCE323}"/>
                  </a:ext>
                </a:extLst>
              </p:cNvPr>
              <p:cNvSpPr/>
              <p:nvPr/>
            </p:nvSpPr>
            <p:spPr>
              <a:xfrm>
                <a:off x="5163714" y="-46017"/>
                <a:ext cx="1864572" cy="179113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3BFBF4B-C314-4B70-5388-D907C818264F}"/>
              </a:ext>
            </a:extLst>
          </p:cNvPr>
          <p:cNvGrpSpPr/>
          <p:nvPr/>
        </p:nvGrpSpPr>
        <p:grpSpPr>
          <a:xfrm>
            <a:off x="8240626" y="283569"/>
            <a:ext cx="3983047" cy="2498353"/>
            <a:chOff x="8490435" y="174186"/>
            <a:chExt cx="3983047" cy="2498353"/>
          </a:xfrm>
        </p:grpSpPr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79BB6ABE-F775-25E9-7C25-FDBA90483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72220" y="174186"/>
              <a:ext cx="1702623" cy="1798857"/>
            </a:xfrm>
            <a:prstGeom prst="flowChartConnector">
              <a:avLst/>
            </a:prstGeom>
          </p:spPr>
        </p:pic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C563A369-8EF6-AD00-423A-0740A832C400}"/>
                </a:ext>
              </a:extLst>
            </p:cNvPr>
            <p:cNvGrpSpPr/>
            <p:nvPr/>
          </p:nvGrpSpPr>
          <p:grpSpPr>
            <a:xfrm>
              <a:off x="8490435" y="203856"/>
              <a:ext cx="3983047" cy="2468683"/>
              <a:chOff x="8886407" y="347479"/>
              <a:chExt cx="3983047" cy="2468683"/>
            </a:xfrm>
          </p:grpSpPr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FE5A4236-91E5-8197-DEF2-8C08EBE66957}"/>
                  </a:ext>
                </a:extLst>
              </p:cNvPr>
              <p:cNvSpPr txBox="1"/>
              <p:nvPr/>
            </p:nvSpPr>
            <p:spPr>
              <a:xfrm>
                <a:off x="8886407" y="2169831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51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182744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CAFÉ, TERRASSE, BAR DE PLAGE</a:t>
                </a:r>
              </a:p>
            </p:txBody>
          </p:sp>
          <p:sp>
            <p:nvSpPr>
              <p:cNvPr id="21" name="Ovaal 20">
                <a:extLst>
                  <a:ext uri="{FF2B5EF4-FFF2-40B4-BE49-F238E27FC236}">
                    <a16:creationId xmlns:a16="http://schemas.microsoft.com/office/drawing/2014/main" id="{C3B8AE86-5701-7B89-C8F3-DB08CF756FEF}"/>
                  </a:ext>
                </a:extLst>
              </p:cNvPr>
              <p:cNvSpPr/>
              <p:nvPr/>
            </p:nvSpPr>
            <p:spPr>
              <a:xfrm>
                <a:off x="9928185" y="347479"/>
                <a:ext cx="1777155" cy="1777155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651A470-CADA-A9A5-06C6-2E1F80922D90}"/>
              </a:ext>
            </a:extLst>
          </p:cNvPr>
          <p:cNvGrpSpPr/>
          <p:nvPr/>
        </p:nvGrpSpPr>
        <p:grpSpPr>
          <a:xfrm>
            <a:off x="-157244" y="3707621"/>
            <a:ext cx="3983047" cy="2712736"/>
            <a:chOff x="169636" y="3590501"/>
            <a:chExt cx="3983047" cy="2712736"/>
          </a:xfrm>
        </p:grpSpPr>
        <p:pic>
          <p:nvPicPr>
            <p:cNvPr id="40" name="Afbeelding 39">
              <a:extLst>
                <a:ext uri="{FF2B5EF4-FFF2-40B4-BE49-F238E27FC236}">
                  <a16:creationId xmlns:a16="http://schemas.microsoft.com/office/drawing/2014/main" id="{ACCE2616-39DB-FBFD-ED60-350762C36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3005" y="3590501"/>
              <a:ext cx="1822176" cy="1925167"/>
            </a:xfrm>
            <a:prstGeom prst="flowChartConnector">
              <a:avLst/>
            </a:prstGeom>
          </p:spPr>
        </p:pic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C75DC927-ED67-9D61-CE2E-0FEF05ED181C}"/>
                </a:ext>
              </a:extLst>
            </p:cNvPr>
            <p:cNvGrpSpPr/>
            <p:nvPr/>
          </p:nvGrpSpPr>
          <p:grpSpPr>
            <a:xfrm>
              <a:off x="169636" y="3603815"/>
              <a:ext cx="3983047" cy="2699422"/>
              <a:chOff x="-371394" y="3228276"/>
              <a:chExt cx="3983047" cy="2699422"/>
            </a:xfrm>
          </p:grpSpPr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0A72D5F9-8B1E-CC26-3EE4-B4561FE0E422}"/>
                  </a:ext>
                </a:extLst>
              </p:cNvPr>
              <p:cNvSpPr txBox="1"/>
              <p:nvPr/>
            </p:nvSpPr>
            <p:spPr>
              <a:xfrm>
                <a:off x="-371394" y="5281367"/>
                <a:ext cx="3983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42</a:t>
                </a:r>
                <a:r>
                  <a:rPr lang="nl-BE" sz="14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r>
                  <a:rPr lang="nl-BE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 </a:t>
                </a:r>
              </a:p>
              <a:p>
                <a:pPr algn="ctr"/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SHOPPING</a:t>
                </a:r>
              </a:p>
            </p:txBody>
          </p:sp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B8E2B830-7D17-C698-8E8E-E61F459D3124}"/>
                  </a:ext>
                </a:extLst>
              </p:cNvPr>
              <p:cNvSpPr/>
              <p:nvPr/>
            </p:nvSpPr>
            <p:spPr>
              <a:xfrm>
                <a:off x="640685" y="3228276"/>
                <a:ext cx="1901942" cy="190194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</p:grpSp>
      <p:pic>
        <p:nvPicPr>
          <p:cNvPr id="27" name="Afbeelding 26" descr="Afbeelding met kaart&#10;&#10;Automatisch gegenereerde beschrijving">
            <a:extLst>
              <a:ext uri="{FF2B5EF4-FFF2-40B4-BE49-F238E27FC236}">
                <a16:creationId xmlns:a16="http://schemas.microsoft.com/office/drawing/2014/main" id="{46CC41DB-55C0-77EF-7A19-F4ABFF407B3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F27FDC89-2434-4B2A-1203-88CF981C7353}"/>
              </a:ext>
            </a:extLst>
          </p:cNvPr>
          <p:cNvSpPr txBox="1"/>
          <p:nvPr/>
        </p:nvSpPr>
        <p:spPr>
          <a:xfrm>
            <a:off x="1998409" y="2830952"/>
            <a:ext cx="8195181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ACTIVITÉS FRÉQUENTES</a:t>
            </a:r>
          </a:p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 LES PLUS POPULAIRES</a:t>
            </a:r>
            <a:endParaRPr lang="nl-BE" sz="44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335C7EA2-A093-CE70-97BB-8007BB679520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2C4D5DA7-82AC-9921-A898-24026163225C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56C3EC1-CC43-93D9-7CA0-11187DAD2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ED707353-004B-4F7C-E37A-254251798513}"/>
              </a:ext>
            </a:extLst>
          </p:cNvPr>
          <p:cNvGrpSpPr/>
          <p:nvPr/>
        </p:nvGrpSpPr>
        <p:grpSpPr>
          <a:xfrm>
            <a:off x="8259136" y="3690349"/>
            <a:ext cx="3983047" cy="2663892"/>
            <a:chOff x="8594799" y="4093492"/>
            <a:chExt cx="3983047" cy="2663892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C25948B1-A0FB-8FC3-C620-F3615EC9F5E6}"/>
                </a:ext>
              </a:extLst>
            </p:cNvPr>
            <p:cNvSpPr txBox="1"/>
            <p:nvPr/>
          </p:nvSpPr>
          <p:spPr>
            <a:xfrm>
              <a:off x="8594799" y="6111053"/>
              <a:ext cx="398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31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r>
                <a:rPr lang="nl-BE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/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CUISTAX</a:t>
              </a:r>
            </a:p>
          </p:txBody>
        </p:sp>
        <p:pic>
          <p:nvPicPr>
            <p:cNvPr id="19" name="Afbeelding 18" descr="Afbeelding met buiten, weg, rijden, transport&#10;&#10;Automatisch gegenereerde beschrijving">
              <a:extLst>
                <a:ext uri="{FF2B5EF4-FFF2-40B4-BE49-F238E27FC236}">
                  <a16:creationId xmlns:a16="http://schemas.microsoft.com/office/drawing/2014/main" id="{2FC36541-930F-ECA1-31F7-440C586C8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4" r="4416"/>
            <a:stretch/>
          </p:blipFill>
          <p:spPr>
            <a:xfrm>
              <a:off x="9677601" y="4110743"/>
              <a:ext cx="1780424" cy="1808958"/>
            </a:xfrm>
            <a:prstGeom prst="flowChartConnector">
              <a:avLst/>
            </a:prstGeom>
          </p:spPr>
        </p:pic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C1DE5764-E3C3-CF34-9AA9-798AF6B1B244}"/>
                </a:ext>
              </a:extLst>
            </p:cNvPr>
            <p:cNvSpPr/>
            <p:nvPr/>
          </p:nvSpPr>
          <p:spPr>
            <a:xfrm>
              <a:off x="9649730" y="4093492"/>
              <a:ext cx="1843460" cy="184346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220174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BD6E9D8E-C6B9-02F6-C1EE-5EE3FCF11B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  <p:sp>
        <p:nvSpPr>
          <p:cNvPr id="32" name="Tekstvak 31">
            <a:extLst>
              <a:ext uri="{FF2B5EF4-FFF2-40B4-BE49-F238E27FC236}">
                <a16:creationId xmlns:a16="http://schemas.microsoft.com/office/drawing/2014/main" id="{83AD5DC8-30CA-A6E4-BCA1-37C98DAD54AC}"/>
              </a:ext>
            </a:extLst>
          </p:cNvPr>
          <p:cNvSpPr txBox="1"/>
          <p:nvPr/>
        </p:nvSpPr>
        <p:spPr>
          <a:xfrm>
            <a:off x="6981293" y="964831"/>
            <a:ext cx="311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>
                <a:solidFill>
                  <a:srgbClr val="C10C1A"/>
                </a:solidFill>
                <a:latin typeface="Filson Pro Light" panose="02000000000000000000" pitchFamily="50" charset="0"/>
              </a:rPr>
              <a:t>(PAS TOUS LES JOURS)</a:t>
            </a:r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8C03CD24-7C34-A973-88DB-84227F06EEC7}"/>
              </a:ext>
            </a:extLst>
          </p:cNvPr>
          <p:cNvGrpSpPr/>
          <p:nvPr/>
        </p:nvGrpSpPr>
        <p:grpSpPr>
          <a:xfrm>
            <a:off x="3336563" y="2337893"/>
            <a:ext cx="2453785" cy="3716271"/>
            <a:chOff x="6288898" y="2137144"/>
            <a:chExt cx="2453785" cy="3716271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2B953EF5-83B3-19D6-4F8C-080962453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7193" y="2137144"/>
              <a:ext cx="2445490" cy="2583712"/>
            </a:xfrm>
            <a:prstGeom prst="rect">
              <a:avLst/>
            </a:prstGeom>
          </p:spPr>
        </p:pic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F012EE6B-F2C1-F4C0-5A51-7B7CA7771A3D}"/>
                </a:ext>
              </a:extLst>
            </p:cNvPr>
            <p:cNvSpPr txBox="1"/>
            <p:nvPr/>
          </p:nvSpPr>
          <p:spPr>
            <a:xfrm>
              <a:off x="6288898" y="5268640"/>
              <a:ext cx="2453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RANDONNÉE À VÉLO </a:t>
              </a:r>
            </a:p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(&gt; 1 </a:t>
              </a:r>
              <a:r>
                <a:rPr lang="nl-BE" sz="16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heure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)</a:t>
              </a: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AC04CA40-B61D-4C5A-384A-83650A2E6D15}"/>
                </a:ext>
              </a:extLst>
            </p:cNvPr>
            <p:cNvSpPr txBox="1"/>
            <p:nvPr/>
          </p:nvSpPr>
          <p:spPr>
            <a:xfrm>
              <a:off x="6323669" y="4782520"/>
              <a:ext cx="2419014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23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37" name="Tekstvak 36">
            <a:extLst>
              <a:ext uri="{FF2B5EF4-FFF2-40B4-BE49-F238E27FC236}">
                <a16:creationId xmlns:a16="http://schemas.microsoft.com/office/drawing/2014/main" id="{CE46B7B6-BA6E-6345-75A3-FBE7E9B3DFF9}"/>
              </a:ext>
            </a:extLst>
          </p:cNvPr>
          <p:cNvSpPr txBox="1"/>
          <p:nvPr/>
        </p:nvSpPr>
        <p:spPr>
          <a:xfrm>
            <a:off x="1159512" y="3199078"/>
            <a:ext cx="1491198" cy="54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highlight>
                  <a:srgbClr val="FFFF00"/>
                </a:highlight>
                <a:latin typeface="Filson Pro Black" panose="02000000000000000000" pitchFamily="50" charset="0"/>
              </a:rPr>
              <a:t>FOTO</a:t>
            </a:r>
            <a:endParaRPr lang="nl-BE" sz="3600" dirty="0">
              <a:highlight>
                <a:srgbClr val="FFFF00"/>
              </a:highlight>
              <a:latin typeface="Filson Pro Light" panose="02000000000000000000" pitchFamily="50" charset="0"/>
            </a:endParaRPr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59E3644D-F74A-B481-06DE-658F5B090D30}"/>
              </a:ext>
            </a:extLst>
          </p:cNvPr>
          <p:cNvGrpSpPr/>
          <p:nvPr/>
        </p:nvGrpSpPr>
        <p:grpSpPr>
          <a:xfrm>
            <a:off x="287714" y="2337893"/>
            <a:ext cx="2491375" cy="3733188"/>
            <a:chOff x="479562" y="2137144"/>
            <a:chExt cx="2491375" cy="3733188"/>
          </a:xfrm>
        </p:grpSpPr>
        <p:pic>
          <p:nvPicPr>
            <p:cNvPr id="39" name="Afbeelding 38">
              <a:extLst>
                <a:ext uri="{FF2B5EF4-FFF2-40B4-BE49-F238E27FC236}">
                  <a16:creationId xmlns:a16="http://schemas.microsoft.com/office/drawing/2014/main" id="{8126EC33-4BAC-7F6D-BBD9-27DCE7509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34" y="2137144"/>
              <a:ext cx="2445490" cy="2583712"/>
            </a:xfrm>
            <a:prstGeom prst="rect">
              <a:avLst/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65D3C154-12E8-95ED-84C4-2B09D8935421}"/>
                </a:ext>
              </a:extLst>
            </p:cNvPr>
            <p:cNvSpPr txBox="1"/>
            <p:nvPr/>
          </p:nvSpPr>
          <p:spPr>
            <a:xfrm>
              <a:off x="479562" y="5285557"/>
              <a:ext cx="2491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RANDONNÉE PLUS LONGUE</a:t>
              </a:r>
            </a:p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(&gt; 1 </a:t>
              </a:r>
              <a:r>
                <a:rPr lang="nl-BE" sz="1600" dirty="0" err="1">
                  <a:solidFill>
                    <a:srgbClr val="182744"/>
                  </a:solidFill>
                  <a:latin typeface="Filson Pro Light" panose="02000000000000000000" pitchFamily="50" charset="0"/>
                </a:rPr>
                <a:t>heure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)</a:t>
              </a:r>
            </a:p>
          </p:txBody>
        </p:sp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8837C933-0547-A710-E4CA-2B13D6B57A79}"/>
                </a:ext>
              </a:extLst>
            </p:cNvPr>
            <p:cNvSpPr txBox="1"/>
            <p:nvPr/>
          </p:nvSpPr>
          <p:spPr>
            <a:xfrm>
              <a:off x="481234" y="4808102"/>
              <a:ext cx="2444041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83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EA96C260-ECB6-72EE-59EF-4169000FBCFF}"/>
              </a:ext>
            </a:extLst>
          </p:cNvPr>
          <p:cNvGrpSpPr/>
          <p:nvPr/>
        </p:nvGrpSpPr>
        <p:grpSpPr>
          <a:xfrm>
            <a:off x="6303807" y="2337893"/>
            <a:ext cx="2450064" cy="3733188"/>
            <a:chOff x="284812" y="2337893"/>
            <a:chExt cx="2450064" cy="3733188"/>
          </a:xfrm>
        </p:grpSpPr>
        <p:pic>
          <p:nvPicPr>
            <p:cNvPr id="43" name="Afbeelding 42">
              <a:extLst>
                <a:ext uri="{FF2B5EF4-FFF2-40B4-BE49-F238E27FC236}">
                  <a16:creationId xmlns:a16="http://schemas.microsoft.com/office/drawing/2014/main" id="{243E2A84-C877-CEE0-5DB3-7E5C09394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386" y="2337893"/>
              <a:ext cx="2445490" cy="2583712"/>
            </a:xfrm>
            <a:prstGeom prst="rect">
              <a:avLst/>
            </a:prstGeom>
          </p:spPr>
        </p:pic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21F19587-AD2C-682A-88CC-262316D16340}"/>
                </a:ext>
              </a:extLst>
            </p:cNvPr>
            <p:cNvSpPr txBox="1"/>
            <p:nvPr/>
          </p:nvSpPr>
          <p:spPr>
            <a:xfrm>
              <a:off x="284812" y="5486306"/>
              <a:ext cx="2446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VISITE D’AUTRES STATIONS BALNÉAIRES</a:t>
              </a:r>
            </a:p>
          </p:txBody>
        </p:sp>
        <p:sp>
          <p:nvSpPr>
            <p:cNvPr id="45" name="Tekstvak 44">
              <a:extLst>
                <a:ext uri="{FF2B5EF4-FFF2-40B4-BE49-F238E27FC236}">
                  <a16:creationId xmlns:a16="http://schemas.microsoft.com/office/drawing/2014/main" id="{413AF503-8F6A-43DE-B388-31DCF6E45BC2}"/>
                </a:ext>
              </a:extLst>
            </p:cNvPr>
            <p:cNvSpPr txBox="1"/>
            <p:nvPr/>
          </p:nvSpPr>
          <p:spPr>
            <a:xfrm>
              <a:off x="289387" y="5008851"/>
              <a:ext cx="244032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52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97CE7631-BE37-94AE-6FC1-90B6C15DFBB1}"/>
              </a:ext>
            </a:extLst>
          </p:cNvPr>
          <p:cNvGrpSpPr/>
          <p:nvPr/>
        </p:nvGrpSpPr>
        <p:grpSpPr>
          <a:xfrm>
            <a:off x="9105630" y="2354810"/>
            <a:ext cx="2951387" cy="3716271"/>
            <a:chOff x="4989690" y="2354810"/>
            <a:chExt cx="2951387" cy="3716271"/>
          </a:xfrm>
        </p:grpSpPr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084D28DF-BF4D-66B3-8876-DBE26C5A3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5006" y="2354810"/>
              <a:ext cx="2445490" cy="2583712"/>
            </a:xfrm>
            <a:prstGeom prst="rect">
              <a:avLst/>
            </a:prstGeom>
          </p:spPr>
        </p:pic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3037FB99-87CE-B944-C237-54319F5C8990}"/>
                </a:ext>
              </a:extLst>
            </p:cNvPr>
            <p:cNvSpPr txBox="1"/>
            <p:nvPr/>
          </p:nvSpPr>
          <p:spPr>
            <a:xfrm>
              <a:off x="4989690" y="5486306"/>
              <a:ext cx="29513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VISITE D’UNE ATTRACTION, D’UN MUSÉE OU ÉVÈNEMENT</a:t>
              </a:r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8C18B3A5-CA2A-39FE-20B5-2BB9ABA8D377}"/>
                </a:ext>
              </a:extLst>
            </p:cNvPr>
            <p:cNvSpPr txBox="1"/>
            <p:nvPr/>
          </p:nvSpPr>
          <p:spPr>
            <a:xfrm>
              <a:off x="5225007" y="5008851"/>
              <a:ext cx="2440320" cy="59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19</a:t>
              </a:r>
              <a:r>
                <a:rPr lang="nl-BE" sz="32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C10C1A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62176F91-8F58-C5E1-E8F4-C8C3B4EBA80A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F7BFEA2B-A0E9-1A6B-B0DC-553E8083F9FA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DE77252-A4A0-711D-5FCA-4C8D1ADEB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80968ED8-4D2A-F1AB-75D1-9A865709AA30}"/>
              </a:ext>
            </a:extLst>
          </p:cNvPr>
          <p:cNvSpPr txBox="1"/>
          <p:nvPr/>
        </p:nvSpPr>
        <p:spPr>
          <a:xfrm>
            <a:off x="540083" y="232879"/>
            <a:ext cx="8395687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ACTIVITÉS SUR LA CÔTE BELGE PENDANT LES VACANCES</a:t>
            </a:r>
          </a:p>
        </p:txBody>
      </p:sp>
    </p:spTree>
    <p:extLst>
      <p:ext uri="{BB962C8B-B14F-4D97-AF65-F5344CB8AC3E}">
        <p14:creationId xmlns:p14="http://schemas.microsoft.com/office/powerpoint/2010/main" val="197735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0E0E0D4F-B00C-4F48-6C16-C1979C596B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  <p:grpSp>
        <p:nvGrpSpPr>
          <p:cNvPr id="20" name="Groep 19">
            <a:extLst>
              <a:ext uri="{FF2B5EF4-FFF2-40B4-BE49-F238E27FC236}">
                <a16:creationId xmlns:a16="http://schemas.microsoft.com/office/drawing/2014/main" id="{9962D5F3-F2C1-800E-4B5D-1379FFB4E7F0}"/>
              </a:ext>
            </a:extLst>
          </p:cNvPr>
          <p:cNvGrpSpPr/>
          <p:nvPr/>
        </p:nvGrpSpPr>
        <p:grpSpPr>
          <a:xfrm>
            <a:off x="4117159" y="2905738"/>
            <a:ext cx="3502293" cy="3192251"/>
            <a:chOff x="4117159" y="3086798"/>
            <a:chExt cx="3502293" cy="3192251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67DD1385-21A0-74B9-F220-C46FEBD607BE}"/>
                </a:ext>
              </a:extLst>
            </p:cNvPr>
            <p:cNvGrpSpPr/>
            <p:nvPr/>
          </p:nvGrpSpPr>
          <p:grpSpPr>
            <a:xfrm>
              <a:off x="4117159" y="3487655"/>
              <a:ext cx="3502293" cy="2791394"/>
              <a:chOff x="243486" y="4069949"/>
              <a:chExt cx="3502293" cy="2791394"/>
            </a:xfrm>
          </p:grpSpPr>
          <p:sp>
            <p:nvSpPr>
              <p:cNvPr id="23" name="Ovaal 22">
                <a:extLst>
                  <a:ext uri="{FF2B5EF4-FFF2-40B4-BE49-F238E27FC236}">
                    <a16:creationId xmlns:a16="http://schemas.microsoft.com/office/drawing/2014/main" id="{E5FE03C9-9716-BAE5-9836-E32AF9C1F9EE}"/>
                  </a:ext>
                </a:extLst>
              </p:cNvPr>
              <p:cNvSpPr/>
              <p:nvPr/>
            </p:nvSpPr>
            <p:spPr>
              <a:xfrm>
                <a:off x="1201761" y="4069949"/>
                <a:ext cx="1460940" cy="146094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24A212F3-A4BC-79C8-E0A4-49CDD2592E9E}"/>
                  </a:ext>
                </a:extLst>
              </p:cNvPr>
              <p:cNvSpPr txBox="1"/>
              <p:nvPr/>
            </p:nvSpPr>
            <p:spPr>
              <a:xfrm>
                <a:off x="553507" y="5766023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12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55AFCDE4-3450-7324-49F2-5F879B0FCBC3}"/>
                  </a:ext>
                </a:extLst>
              </p:cNvPr>
              <p:cNvSpPr txBox="1"/>
              <p:nvPr/>
            </p:nvSpPr>
            <p:spPr>
              <a:xfrm>
                <a:off x="243486" y="6320297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BALADE À VÉLO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DANS L’ARRIÈRE-PAYS</a:t>
                </a:r>
              </a:p>
            </p:txBody>
          </p:sp>
        </p:grp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5B8F556C-63B6-8B68-E751-72D80F94C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189306" y="3086798"/>
              <a:ext cx="2981714" cy="1987809"/>
            </a:xfrm>
            <a:prstGeom prst="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314A501E-37E3-8206-D7B4-9BF5E833678F}"/>
              </a:ext>
            </a:extLst>
          </p:cNvPr>
          <p:cNvGrpSpPr/>
          <p:nvPr/>
        </p:nvGrpSpPr>
        <p:grpSpPr>
          <a:xfrm>
            <a:off x="55998" y="2999795"/>
            <a:ext cx="3502293" cy="3075468"/>
            <a:chOff x="55998" y="3180855"/>
            <a:chExt cx="3502293" cy="3075468"/>
          </a:xfrm>
        </p:grpSpPr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8640A3F2-B3A8-65E4-C51F-DF020A2DE8C1}"/>
                </a:ext>
              </a:extLst>
            </p:cNvPr>
            <p:cNvGrpSpPr/>
            <p:nvPr/>
          </p:nvGrpSpPr>
          <p:grpSpPr>
            <a:xfrm>
              <a:off x="55998" y="5161003"/>
              <a:ext cx="3502293" cy="1095320"/>
              <a:chOff x="299932" y="5743297"/>
              <a:chExt cx="3502293" cy="1095320"/>
            </a:xfrm>
          </p:grpSpPr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BCB72262-A988-79CB-0E8F-C6C433D1951A}"/>
                  </a:ext>
                </a:extLst>
              </p:cNvPr>
              <p:cNvSpPr txBox="1"/>
              <p:nvPr/>
            </p:nvSpPr>
            <p:spPr>
              <a:xfrm>
                <a:off x="609953" y="5743297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13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1" name="Tekstvak 40">
                <a:extLst>
                  <a:ext uri="{FF2B5EF4-FFF2-40B4-BE49-F238E27FC236}">
                    <a16:creationId xmlns:a16="http://schemas.microsoft.com/office/drawing/2014/main" id="{08EF09FB-F4C1-3C83-9B73-50CA9F16CA6F}"/>
                  </a:ext>
                </a:extLst>
              </p:cNvPr>
              <p:cNvSpPr txBox="1"/>
              <p:nvPr/>
            </p:nvSpPr>
            <p:spPr>
              <a:xfrm>
                <a:off x="299932" y="6297571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UNE EXCURSION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DANS L’ARRIÈRE-PAYS</a:t>
                </a:r>
              </a:p>
            </p:txBody>
          </p:sp>
        </p:grp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82412214-6A01-87AC-679A-D61887F19C3E}"/>
                </a:ext>
              </a:extLst>
            </p:cNvPr>
            <p:cNvSpPr/>
            <p:nvPr/>
          </p:nvSpPr>
          <p:spPr>
            <a:xfrm>
              <a:off x="1040334" y="3501969"/>
              <a:ext cx="1456638" cy="1456638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pic>
          <p:nvPicPr>
            <p:cNvPr id="39" name="Afbeelding 38" descr="Afbeelding met persoon, staand, donker&#10;&#10;Automatisch gegenereerde beschrijving">
              <a:extLst>
                <a:ext uri="{FF2B5EF4-FFF2-40B4-BE49-F238E27FC236}">
                  <a16:creationId xmlns:a16="http://schemas.microsoft.com/office/drawing/2014/main" id="{A5278CBE-18AB-4E0D-1B29-C3C090B8B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346" y="3180855"/>
              <a:ext cx="1288613" cy="1932745"/>
            </a:xfrm>
            <a:prstGeom prst="rect">
              <a:avLst/>
            </a:prstGeom>
          </p:spPr>
        </p:pic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6E315345-1F4D-7CC1-F81B-6662B46E66B1}"/>
              </a:ext>
            </a:extLst>
          </p:cNvPr>
          <p:cNvGrpSpPr/>
          <p:nvPr/>
        </p:nvGrpSpPr>
        <p:grpSpPr>
          <a:xfrm>
            <a:off x="8178320" y="3057140"/>
            <a:ext cx="3502293" cy="3040849"/>
            <a:chOff x="8178320" y="3238200"/>
            <a:chExt cx="3502293" cy="3040849"/>
          </a:xfrm>
        </p:grpSpPr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7C0484D5-52F2-FE31-ED73-8BEC77D1129B}"/>
                </a:ext>
              </a:extLst>
            </p:cNvPr>
            <p:cNvGrpSpPr/>
            <p:nvPr/>
          </p:nvGrpSpPr>
          <p:grpSpPr>
            <a:xfrm>
              <a:off x="8178320" y="5183729"/>
              <a:ext cx="3502293" cy="1095320"/>
              <a:chOff x="350289" y="5766023"/>
              <a:chExt cx="3502293" cy="1095320"/>
            </a:xfrm>
          </p:grpSpPr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31C53AB9-7A19-2532-E922-DABFA6BAE071}"/>
                  </a:ext>
                </a:extLst>
              </p:cNvPr>
              <p:cNvSpPr txBox="1"/>
              <p:nvPr/>
            </p:nvSpPr>
            <p:spPr>
              <a:xfrm>
                <a:off x="660310" y="5766023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10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20C0FE6B-E693-96C0-6CD2-EC4AF7D9B9C6}"/>
                  </a:ext>
                </a:extLst>
              </p:cNvPr>
              <p:cNvSpPr txBox="1"/>
              <p:nvPr/>
            </p:nvSpPr>
            <p:spPr>
              <a:xfrm>
                <a:off x="350289" y="6320297"/>
                <a:ext cx="3502293" cy="541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MUSÉE, ATTRACTION, ÉVÈNEMENT DANS L’ARRIÈRE-PAYS</a:t>
                </a:r>
              </a:p>
            </p:txBody>
          </p:sp>
        </p:grpSp>
        <p:pic>
          <p:nvPicPr>
            <p:cNvPr id="44" name="Afbeelding 43" descr="Afbeelding met tekst&#10;&#10;Automatisch gegenereerde beschrijving">
              <a:extLst>
                <a:ext uri="{FF2B5EF4-FFF2-40B4-BE49-F238E27FC236}">
                  <a16:creationId xmlns:a16="http://schemas.microsoft.com/office/drawing/2014/main" id="{6D442FBF-4EFC-64C6-A2FB-8F77802D7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38479" y="3238200"/>
              <a:ext cx="2101984" cy="2006999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6317242B-C6F6-E21D-85CA-01BA01F23166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488DC84D-0C2A-6D36-C547-8E0634DD35D5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BEA9AC5-680C-36E2-F60E-F01F3DA1B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id="{2FD0D94B-216D-2360-422E-B1C26824CE0E}"/>
              </a:ext>
            </a:extLst>
          </p:cNvPr>
          <p:cNvSpPr txBox="1"/>
          <p:nvPr/>
        </p:nvSpPr>
        <p:spPr>
          <a:xfrm>
            <a:off x="540083" y="232879"/>
            <a:ext cx="9230934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ACTIVITÉS DANS L’ARRIÈRE-PAYS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31CABF1-2B2B-400B-F9D1-E2FD36D3A9DA}"/>
              </a:ext>
            </a:extLst>
          </p:cNvPr>
          <p:cNvSpPr txBox="1"/>
          <p:nvPr/>
        </p:nvSpPr>
        <p:spPr>
          <a:xfrm>
            <a:off x="540083" y="1366892"/>
            <a:ext cx="853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20</a:t>
            </a:r>
            <a:r>
              <a:rPr lang="fr-FR" sz="3200" dirty="0">
                <a:solidFill>
                  <a:srgbClr val="182744"/>
                </a:solidFill>
                <a:highlight>
                  <a:srgbClr val="F6D7CA"/>
                </a:highlight>
                <a:latin typeface="Filson Pro Light" panose="02000000000000000000" pitchFamily="50" charset="0"/>
              </a:rPr>
              <a:t>%</a:t>
            </a:r>
            <a:r>
              <a:rPr lang="fr-FR" sz="40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 </a:t>
            </a:r>
            <a:r>
              <a:rPr lang="fr-FR" sz="32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va au moins 1 fois dans l’arrière-pays</a:t>
            </a:r>
          </a:p>
        </p:txBody>
      </p:sp>
    </p:spTree>
    <p:extLst>
      <p:ext uri="{BB962C8B-B14F-4D97-AF65-F5344CB8AC3E}">
        <p14:creationId xmlns:p14="http://schemas.microsoft.com/office/powerpoint/2010/main" val="2911313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vak 24">
            <a:extLst>
              <a:ext uri="{FF2B5EF4-FFF2-40B4-BE49-F238E27FC236}">
                <a16:creationId xmlns:a16="http://schemas.microsoft.com/office/drawing/2014/main" id="{043F2050-C673-1814-9A39-519102FDCD63}"/>
              </a:ext>
            </a:extLst>
          </p:cNvPr>
          <p:cNvSpPr txBox="1"/>
          <p:nvPr/>
        </p:nvSpPr>
        <p:spPr>
          <a:xfrm>
            <a:off x="3604964" y="298839"/>
            <a:ext cx="51297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SATISFACTION</a:t>
            </a:r>
            <a:endParaRPr lang="nl-BE" sz="44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graphicFrame>
        <p:nvGraphicFramePr>
          <p:cNvPr id="10" name="Grafiek 9">
            <a:extLst>
              <a:ext uri="{FF2B5EF4-FFF2-40B4-BE49-F238E27FC236}">
                <a16:creationId xmlns:a16="http://schemas.microsoft.com/office/drawing/2014/main" id="{B5E71C80-3577-3A81-AD47-D89D37CF1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1579886"/>
              </p:ext>
            </p:extLst>
          </p:nvPr>
        </p:nvGraphicFramePr>
        <p:xfrm>
          <a:off x="1711255" y="1637183"/>
          <a:ext cx="10443586" cy="228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Grafiek 31">
            <a:extLst>
              <a:ext uri="{FF2B5EF4-FFF2-40B4-BE49-F238E27FC236}">
                <a16:creationId xmlns:a16="http://schemas.microsoft.com/office/drawing/2014/main" id="{09FCD882-D7EE-09DB-F37D-5A10D099FB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1742544"/>
              </p:ext>
            </p:extLst>
          </p:nvPr>
        </p:nvGraphicFramePr>
        <p:xfrm>
          <a:off x="1696159" y="4450915"/>
          <a:ext cx="10443586" cy="2283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0" name="Groep 19">
            <a:extLst>
              <a:ext uri="{FF2B5EF4-FFF2-40B4-BE49-F238E27FC236}">
                <a16:creationId xmlns:a16="http://schemas.microsoft.com/office/drawing/2014/main" id="{A79D0957-9266-9905-BE05-390EC00A026B}"/>
              </a:ext>
            </a:extLst>
          </p:cNvPr>
          <p:cNvGrpSpPr/>
          <p:nvPr/>
        </p:nvGrpSpPr>
        <p:grpSpPr>
          <a:xfrm flipH="1">
            <a:off x="-708505" y="1587671"/>
            <a:ext cx="3150254" cy="2100169"/>
            <a:chOff x="3165232" y="1526610"/>
            <a:chExt cx="6257925" cy="4171950"/>
          </a:xfrm>
        </p:grpSpPr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DD6BC8A5-BA6F-F485-9000-9428AAFA682F}"/>
                </a:ext>
              </a:extLst>
            </p:cNvPr>
            <p:cNvSpPr/>
            <p:nvPr/>
          </p:nvSpPr>
          <p:spPr>
            <a:xfrm>
              <a:off x="4962470" y="2405118"/>
              <a:ext cx="2531627" cy="2531627"/>
            </a:xfrm>
            <a:prstGeom prst="ellipse">
              <a:avLst/>
            </a:prstGeom>
            <a:solidFill>
              <a:srgbClr val="A0D2D2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66F1D4ED-DC77-DF93-14B9-841676EDD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5232" y="1526610"/>
              <a:ext cx="6257925" cy="4171950"/>
            </a:xfrm>
            <a:prstGeom prst="rect">
              <a:avLst/>
            </a:prstGeom>
            <a:effectLst>
              <a:outerShdw blurRad="355600" dist="152400" dir="4140000" sx="108000" sy="108000" algn="ctr" rotWithShape="0">
                <a:srgbClr val="000000">
                  <a:alpha val="34000"/>
                </a:srgbClr>
              </a:outerShdw>
            </a:effectLst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7118B93A-0086-27AE-CCD7-0AAEF2F10B1F}"/>
              </a:ext>
            </a:extLst>
          </p:cNvPr>
          <p:cNvGrpSpPr/>
          <p:nvPr/>
        </p:nvGrpSpPr>
        <p:grpSpPr>
          <a:xfrm flipH="1">
            <a:off x="-65162" y="4659618"/>
            <a:ext cx="1929925" cy="1447444"/>
            <a:chOff x="4347656" y="2539342"/>
            <a:chExt cx="3648075" cy="2736056"/>
          </a:xfrm>
        </p:grpSpPr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3D3DD24F-7B9F-3443-EA8B-8237CBFEB9F2}"/>
                </a:ext>
              </a:extLst>
            </p:cNvPr>
            <p:cNvSpPr/>
            <p:nvPr/>
          </p:nvSpPr>
          <p:spPr>
            <a:xfrm>
              <a:off x="5054077" y="2554117"/>
              <a:ext cx="2531627" cy="2531627"/>
            </a:xfrm>
            <a:prstGeom prst="ellipse">
              <a:avLst/>
            </a:prstGeom>
            <a:solidFill>
              <a:srgbClr val="A0D2D2"/>
            </a:solidFill>
            <a:ln w="1238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35" name="Afbeelding 34" descr="Afbeelding met sleutel&#10;&#10;Automatisch gegenereerde beschrijving">
              <a:extLst>
                <a:ext uri="{FF2B5EF4-FFF2-40B4-BE49-F238E27FC236}">
                  <a16:creationId xmlns:a16="http://schemas.microsoft.com/office/drawing/2014/main" id="{99C4B91E-5854-89A4-1945-A2FC0B44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7656" y="2539342"/>
              <a:ext cx="3648075" cy="2736056"/>
            </a:xfrm>
            <a:prstGeom prst="rect">
              <a:avLst/>
            </a:prstGeom>
          </p:spPr>
        </p:pic>
      </p:grpSp>
      <p:pic>
        <p:nvPicPr>
          <p:cNvPr id="3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5ADFAB22-C2D2-EA7D-C661-45F41C9746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E979E7A6-D54B-9E99-3DF1-AFAC731F3A66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CBB39F6-6743-1CCF-ED49-61979728FFE6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B71D71D-BF9D-BBDB-A36E-FE3DF4C10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4C4E7D87-1A02-AC21-C859-5DFD6FB21D5E}"/>
              </a:ext>
            </a:extLst>
          </p:cNvPr>
          <p:cNvSpPr txBox="1"/>
          <p:nvPr/>
        </p:nvSpPr>
        <p:spPr>
          <a:xfrm>
            <a:off x="13397" y="1154874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GLOBALEMENT TRÈS SATISFAIT DES VACANCES SUR LA CÔTE BELGE</a:t>
            </a:r>
            <a:endParaRPr lang="nl-BE" sz="28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4C9470D-09EF-6B2F-3AEF-9034B17C14DB}"/>
              </a:ext>
            </a:extLst>
          </p:cNvPr>
          <p:cNvSpPr txBox="1"/>
          <p:nvPr/>
        </p:nvSpPr>
        <p:spPr>
          <a:xfrm>
            <a:off x="52255" y="403290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GLOBALEMENT TRÈS SATISFAIT DU LOGEMENT</a:t>
            </a:r>
            <a:endParaRPr lang="nl-BE" sz="28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57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kstvak 24">
            <a:extLst>
              <a:ext uri="{FF2B5EF4-FFF2-40B4-BE49-F238E27FC236}">
                <a16:creationId xmlns:a16="http://schemas.microsoft.com/office/drawing/2014/main" id="{043F2050-C673-1814-9A39-519102FDCD63}"/>
              </a:ext>
            </a:extLst>
          </p:cNvPr>
          <p:cNvSpPr txBox="1"/>
          <p:nvPr/>
        </p:nvSpPr>
        <p:spPr>
          <a:xfrm>
            <a:off x="3604964" y="419419"/>
            <a:ext cx="512973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SATISFACTION</a:t>
            </a:r>
            <a:endParaRPr lang="nl-BE" sz="4400" dirty="0">
              <a:solidFill>
                <a:schemeClr val="bg1"/>
              </a:solidFill>
              <a:highlight>
                <a:srgbClr val="C10C1A"/>
              </a:highlight>
              <a:latin typeface="Filson Pro Black" panose="02000000000000000000" pitchFamily="50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CF384801-5FC1-2871-9CBE-E70362873506}"/>
              </a:ext>
            </a:extLst>
          </p:cNvPr>
          <p:cNvGrpSpPr/>
          <p:nvPr/>
        </p:nvGrpSpPr>
        <p:grpSpPr>
          <a:xfrm>
            <a:off x="130219" y="1119722"/>
            <a:ext cx="5630238" cy="2088503"/>
            <a:chOff x="-104255" y="1629984"/>
            <a:chExt cx="5630238" cy="2088503"/>
          </a:xfrm>
        </p:grpSpPr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A3EE314D-B014-3622-5040-E9176924C789}"/>
                </a:ext>
              </a:extLst>
            </p:cNvPr>
            <p:cNvGrpSpPr/>
            <p:nvPr/>
          </p:nvGrpSpPr>
          <p:grpSpPr>
            <a:xfrm>
              <a:off x="2407071" y="1976592"/>
              <a:ext cx="3118912" cy="1370917"/>
              <a:chOff x="2407071" y="1976592"/>
              <a:chExt cx="3118912" cy="1370917"/>
            </a:xfrm>
          </p:grpSpPr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561F2F8D-5F64-CFDD-5B8F-5CB861B31849}"/>
                  </a:ext>
                </a:extLst>
              </p:cNvPr>
              <p:cNvSpPr txBox="1"/>
              <p:nvPr/>
            </p:nvSpPr>
            <p:spPr>
              <a:xfrm>
                <a:off x="2407071" y="1976592"/>
                <a:ext cx="2891334" cy="54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sz="3600" dirty="0">
                    <a:solidFill>
                      <a:srgbClr val="C10C1A"/>
                    </a:solidFill>
                    <a:latin typeface="Filson Pro Black" panose="02000000000000000000" pitchFamily="50" charset="0"/>
                  </a:rPr>
                  <a:t>97</a:t>
                </a:r>
                <a:r>
                  <a:rPr lang="nl-BE" sz="2800" dirty="0">
                    <a:solidFill>
                      <a:srgbClr val="C10C1A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3600" dirty="0">
                  <a:solidFill>
                    <a:srgbClr val="C10C1A"/>
                  </a:solidFill>
                  <a:latin typeface="Filson Pro Light" panose="02000000000000000000" pitchFamily="50" charset="0"/>
                </a:endParaRP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395B80C1-37BC-0812-F6E9-E4EF65AB0B8D}"/>
                  </a:ext>
                </a:extLst>
              </p:cNvPr>
              <p:cNvSpPr txBox="1"/>
              <p:nvPr/>
            </p:nvSpPr>
            <p:spPr>
              <a:xfrm>
                <a:off x="2407071" y="2584864"/>
                <a:ext cx="3118912" cy="762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nl-BE" dirty="0">
                    <a:solidFill>
                      <a:srgbClr val="182744"/>
                    </a:solidFill>
                    <a:latin typeface="Filson Pro Light" panose="02000000000000000000" pitchFamily="50" charset="0"/>
                  </a:rPr>
                  <a:t>ENVISAGE UN AUTRE WEEK-END / AUTRES VACANCES DANS LES 3 PROCHAINES ANNÉES</a:t>
                </a:r>
              </a:p>
            </p:txBody>
          </p:sp>
        </p:grpSp>
        <p:pic>
          <p:nvPicPr>
            <p:cNvPr id="90" name="Afbeelding 89">
              <a:extLst>
                <a:ext uri="{FF2B5EF4-FFF2-40B4-BE49-F238E27FC236}">
                  <a16:creationId xmlns:a16="http://schemas.microsoft.com/office/drawing/2014/main" id="{CB9C3C52-548B-D55B-DF6C-E8E87424A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4255" y="1629984"/>
              <a:ext cx="2589743" cy="2088503"/>
            </a:xfrm>
            <a:prstGeom prst="rect">
              <a:avLst/>
            </a:prstGeom>
          </p:spPr>
        </p:pic>
      </p:grp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AAADB31E-4077-B5A6-212B-4A69129A1C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147088"/>
            <a:ext cx="1548000" cy="97263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A12426B-9E9E-3FFA-79DB-961A580FB8A7}"/>
              </a:ext>
            </a:extLst>
          </p:cNvPr>
          <p:cNvGrpSpPr/>
          <p:nvPr/>
        </p:nvGrpSpPr>
        <p:grpSpPr>
          <a:xfrm>
            <a:off x="6228657" y="2561036"/>
            <a:ext cx="6308469" cy="3732275"/>
            <a:chOff x="6228657" y="2561036"/>
            <a:chExt cx="6308469" cy="3732275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C54B0EF7-3D75-8428-A036-264A530F8B90}"/>
                </a:ext>
              </a:extLst>
            </p:cNvPr>
            <p:cNvSpPr txBox="1"/>
            <p:nvPr/>
          </p:nvSpPr>
          <p:spPr>
            <a:xfrm>
              <a:off x="10091636" y="5182149"/>
              <a:ext cx="2445490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40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48</a:t>
              </a:r>
              <a:r>
                <a:rPr lang="nl-BE" sz="3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40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B9D112C2-6F69-2509-F86E-D32B1285899B}"/>
                </a:ext>
              </a:extLst>
            </p:cNvPr>
            <p:cNvGrpSpPr/>
            <p:nvPr/>
          </p:nvGrpSpPr>
          <p:grpSpPr>
            <a:xfrm>
              <a:off x="6228657" y="2561036"/>
              <a:ext cx="5537868" cy="3732275"/>
              <a:chOff x="6100868" y="3338276"/>
              <a:chExt cx="5537868" cy="3732275"/>
            </a:xfrm>
          </p:grpSpPr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A541B4E-21C8-1317-E1D6-E628A600FC59}"/>
                  </a:ext>
                </a:extLst>
              </p:cNvPr>
              <p:cNvSpPr txBox="1"/>
              <p:nvPr/>
            </p:nvSpPr>
            <p:spPr>
              <a:xfrm>
                <a:off x="6100868" y="6474554"/>
                <a:ext cx="2445490" cy="595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nl-BE" sz="4000" dirty="0">
                    <a:solidFill>
                      <a:srgbClr val="688989"/>
                    </a:solidFill>
                    <a:latin typeface="Filson Pro Black" panose="02000000000000000000" pitchFamily="50" charset="0"/>
                  </a:rPr>
                  <a:t>48</a:t>
                </a:r>
                <a:r>
                  <a:rPr lang="nl-BE" sz="3200" dirty="0">
                    <a:solidFill>
                      <a:srgbClr val="688989"/>
                    </a:solidFill>
                    <a:latin typeface="Filson Pro Light" panose="02000000000000000000" pitchFamily="50" charset="0"/>
                  </a:rPr>
                  <a:t>%</a:t>
                </a:r>
                <a:endParaRPr lang="nl-BE" sz="4000" dirty="0">
                  <a:solidFill>
                    <a:srgbClr val="688989"/>
                  </a:solidFill>
                  <a:latin typeface="Filson Pro Light" panose="02000000000000000000" pitchFamily="50" charset="0"/>
                </a:endParaRPr>
              </a:p>
            </p:txBody>
          </p:sp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C68A41A3-364B-0DB7-7340-3E7E125235A7}"/>
                  </a:ext>
                </a:extLst>
              </p:cNvPr>
              <p:cNvGrpSpPr/>
              <p:nvPr/>
            </p:nvGrpSpPr>
            <p:grpSpPr>
              <a:xfrm>
                <a:off x="6416969" y="3338276"/>
                <a:ext cx="5221767" cy="3416776"/>
                <a:chOff x="6416969" y="3338276"/>
                <a:chExt cx="5221767" cy="3416776"/>
              </a:xfrm>
            </p:grpSpPr>
            <p:graphicFrame>
              <p:nvGraphicFramePr>
                <p:cNvPr id="35" name="Grafiek 34">
                  <a:extLst>
                    <a:ext uri="{FF2B5EF4-FFF2-40B4-BE49-F238E27FC236}">
                      <a16:creationId xmlns:a16="http://schemas.microsoft.com/office/drawing/2014/main" id="{B12E0782-787D-F967-0C3D-0CCD1335C029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2660841155"/>
                    </p:ext>
                  </p:extLst>
                </p:nvPr>
              </p:nvGraphicFramePr>
              <p:xfrm>
                <a:off x="6773347" y="4101632"/>
                <a:ext cx="4115675" cy="265342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14" name="Tekstvak 13">
                  <a:extLst>
                    <a:ext uri="{FF2B5EF4-FFF2-40B4-BE49-F238E27FC236}">
                      <a16:creationId xmlns:a16="http://schemas.microsoft.com/office/drawing/2014/main" id="{B8E3C487-16B4-3E5C-B61E-26F4F499DCA9}"/>
                    </a:ext>
                  </a:extLst>
                </p:cNvPr>
                <p:cNvSpPr txBox="1"/>
                <p:nvPr/>
              </p:nvSpPr>
              <p:spPr>
                <a:xfrm>
                  <a:off x="8907496" y="3338276"/>
                  <a:ext cx="166994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BE" sz="2000" dirty="0" err="1">
                      <a:solidFill>
                        <a:schemeClr val="bg1"/>
                      </a:solidFill>
                      <a:highlight>
                        <a:srgbClr val="C10C1A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Moins</a:t>
                  </a:r>
                  <a:r>
                    <a:rPr lang="nl-BE" sz="2000" dirty="0">
                      <a:solidFill>
                        <a:schemeClr val="bg1"/>
                      </a:solidFill>
                      <a:highlight>
                        <a:srgbClr val="C10C1A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 de 5</a:t>
                  </a:r>
                </a:p>
              </p:txBody>
            </p:sp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038BA80C-81EF-2C1D-01FF-CE89C5CCB774}"/>
                    </a:ext>
                  </a:extLst>
                </p:cNvPr>
                <p:cNvSpPr txBox="1"/>
                <p:nvPr/>
              </p:nvSpPr>
              <p:spPr>
                <a:xfrm>
                  <a:off x="6416969" y="5997406"/>
                  <a:ext cx="165202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2000" dirty="0">
                      <a:solidFill>
                        <a:schemeClr val="bg1"/>
                      </a:solidFill>
                      <a:highlight>
                        <a:srgbClr val="688989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7 </a:t>
                  </a:r>
                  <a:r>
                    <a:rPr lang="nl-BE" sz="2000" dirty="0" err="1">
                      <a:solidFill>
                        <a:schemeClr val="bg1"/>
                      </a:solidFill>
                      <a:highlight>
                        <a:srgbClr val="688989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ou</a:t>
                  </a:r>
                  <a:r>
                    <a:rPr lang="nl-BE" sz="2000" dirty="0">
                      <a:solidFill>
                        <a:schemeClr val="bg1"/>
                      </a:solidFill>
                      <a:highlight>
                        <a:srgbClr val="688989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 8</a:t>
                  </a:r>
                </a:p>
              </p:txBody>
            </p:sp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3E02043E-1164-92BE-7BC6-47E6DA72BDCC}"/>
                    </a:ext>
                  </a:extLst>
                </p:cNvPr>
                <p:cNvSpPr txBox="1"/>
                <p:nvPr/>
              </p:nvSpPr>
              <p:spPr>
                <a:xfrm>
                  <a:off x="10462206" y="5426432"/>
                  <a:ext cx="117653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BE" sz="2000" dirty="0">
                      <a:solidFill>
                        <a:schemeClr val="bg1"/>
                      </a:solidFill>
                      <a:highlight>
                        <a:srgbClr val="182744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9 </a:t>
                  </a:r>
                  <a:r>
                    <a:rPr lang="nl-BE" sz="2000" dirty="0" err="1">
                      <a:solidFill>
                        <a:schemeClr val="bg1"/>
                      </a:solidFill>
                      <a:highlight>
                        <a:srgbClr val="182744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ou</a:t>
                  </a:r>
                  <a:r>
                    <a:rPr lang="nl-BE" sz="2000" dirty="0">
                      <a:solidFill>
                        <a:schemeClr val="bg1"/>
                      </a:solidFill>
                      <a:highlight>
                        <a:srgbClr val="182744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 10</a:t>
                  </a:r>
                </a:p>
              </p:txBody>
            </p:sp>
            <p:sp>
              <p:nvSpPr>
                <p:cNvPr id="20" name="Tekstvak 19">
                  <a:extLst>
                    <a:ext uri="{FF2B5EF4-FFF2-40B4-BE49-F238E27FC236}">
                      <a16:creationId xmlns:a16="http://schemas.microsoft.com/office/drawing/2014/main" id="{860B37FD-1FD4-A8A2-8548-CFD7E20E4C38}"/>
                    </a:ext>
                  </a:extLst>
                </p:cNvPr>
                <p:cNvSpPr txBox="1"/>
                <p:nvPr/>
              </p:nvSpPr>
              <p:spPr>
                <a:xfrm>
                  <a:off x="7780888" y="3384953"/>
                  <a:ext cx="949377" cy="400110"/>
                </a:xfrm>
                <a:prstGeom prst="rect">
                  <a:avLst/>
                </a:prstGeom>
                <a:solidFill>
                  <a:srgbClr val="F6D7CA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nl-BE" sz="2000" dirty="0">
                      <a:solidFill>
                        <a:srgbClr val="182744"/>
                      </a:solidFill>
                      <a:highlight>
                        <a:srgbClr val="F6D7CA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5 </a:t>
                  </a:r>
                  <a:r>
                    <a:rPr lang="nl-BE" sz="2000" dirty="0" err="1">
                      <a:solidFill>
                        <a:srgbClr val="182744"/>
                      </a:solidFill>
                      <a:highlight>
                        <a:srgbClr val="F6D7CA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ou</a:t>
                  </a:r>
                  <a:r>
                    <a:rPr lang="nl-BE" sz="2000" dirty="0">
                      <a:solidFill>
                        <a:srgbClr val="182744"/>
                      </a:solidFill>
                      <a:highlight>
                        <a:srgbClr val="F6D7CA"/>
                      </a:highlight>
                      <a:latin typeface="Filson Pro Light" panose="02000000000000000000" pitchFamily="50" charset="0"/>
                      <a:ea typeface="Roboto Condensed" panose="02000000000000000000" pitchFamily="2" charset="0"/>
                    </a:rPr>
                    <a:t> 6</a:t>
                  </a:r>
                </a:p>
              </p:txBody>
            </p:sp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731FE5ED-3733-0109-A6B7-74C860B813B2}"/>
                    </a:ext>
                  </a:extLst>
                </p:cNvPr>
                <p:cNvSpPr txBox="1"/>
                <p:nvPr/>
              </p:nvSpPr>
              <p:spPr>
                <a:xfrm>
                  <a:off x="7429082" y="3896433"/>
                  <a:ext cx="1774967" cy="595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nl-BE" sz="4000" dirty="0">
                      <a:solidFill>
                        <a:srgbClr val="182744"/>
                      </a:solidFill>
                      <a:latin typeface="Filson Pro Black" panose="02000000000000000000" pitchFamily="50" charset="0"/>
                    </a:rPr>
                    <a:t>3</a:t>
                  </a:r>
                  <a:r>
                    <a:rPr lang="nl-BE" sz="3200" dirty="0">
                      <a:solidFill>
                        <a:srgbClr val="182744"/>
                      </a:solidFill>
                      <a:latin typeface="Filson Pro Light" panose="02000000000000000000" pitchFamily="50" charset="0"/>
                    </a:rPr>
                    <a:t>%</a:t>
                  </a:r>
                  <a:endParaRPr lang="nl-BE" sz="4000" dirty="0">
                    <a:solidFill>
                      <a:srgbClr val="182744"/>
                    </a:solidFill>
                    <a:latin typeface="Filson Pro Light" panose="02000000000000000000" pitchFamily="50" charset="0"/>
                  </a:endParaRPr>
                </a:p>
              </p:txBody>
            </p:sp>
            <p:sp>
              <p:nvSpPr>
                <p:cNvPr id="22" name="Tekstvak 21">
                  <a:extLst>
                    <a:ext uri="{FF2B5EF4-FFF2-40B4-BE49-F238E27FC236}">
                      <a16:creationId xmlns:a16="http://schemas.microsoft.com/office/drawing/2014/main" id="{2008D267-C642-0A02-E0CE-6BF3EA87DD27}"/>
                    </a:ext>
                  </a:extLst>
                </p:cNvPr>
                <p:cNvSpPr txBox="1"/>
                <p:nvPr/>
              </p:nvSpPr>
              <p:spPr>
                <a:xfrm>
                  <a:off x="8489306" y="3785063"/>
                  <a:ext cx="2445490" cy="595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nl-BE" sz="4000" dirty="0">
                      <a:solidFill>
                        <a:srgbClr val="C00000"/>
                      </a:solidFill>
                      <a:latin typeface="Filson Pro Black" panose="02000000000000000000" pitchFamily="50" charset="0"/>
                    </a:rPr>
                    <a:t>1</a:t>
                  </a:r>
                  <a:r>
                    <a:rPr lang="nl-BE" sz="3200" dirty="0">
                      <a:solidFill>
                        <a:srgbClr val="C00000"/>
                      </a:solidFill>
                      <a:latin typeface="Filson Pro Light" panose="02000000000000000000" pitchFamily="50" charset="0"/>
                    </a:rPr>
                    <a:t>%</a:t>
                  </a:r>
                  <a:endParaRPr lang="nl-BE" sz="4000" dirty="0">
                    <a:solidFill>
                      <a:srgbClr val="C00000"/>
                    </a:solidFill>
                    <a:latin typeface="Filson Pro Light" panose="02000000000000000000" pitchFamily="50" charset="0"/>
                  </a:endParaRPr>
                </a:p>
              </p:txBody>
            </p:sp>
          </p:grpSp>
        </p:grp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D70F7E86-EAFD-9A27-2366-F1E4ECF0D994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E2BECB09-F536-DEFB-8A99-24834EE40227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E828D25-A59D-AB08-A55B-464FBC08C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33" name="Tekstvak 32">
            <a:extLst>
              <a:ext uri="{FF2B5EF4-FFF2-40B4-BE49-F238E27FC236}">
                <a16:creationId xmlns:a16="http://schemas.microsoft.com/office/drawing/2014/main" id="{D025D2F9-14BF-3CA4-0531-56547F22ED23}"/>
              </a:ext>
            </a:extLst>
          </p:cNvPr>
          <p:cNvSpPr txBox="1"/>
          <p:nvPr/>
        </p:nvSpPr>
        <p:spPr>
          <a:xfrm>
            <a:off x="0" y="3806948"/>
            <a:ext cx="6544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DES VACANCES SUR LA CÔTE BELGE</a:t>
            </a:r>
          </a:p>
          <a:p>
            <a:pPr algn="ctr"/>
            <a:r>
              <a:rPr lang="nl-BE" sz="28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SONT FORTEMENT RECOMMANDÉES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86A1687-1C6D-B40D-A405-E8CD563714DB}"/>
              </a:ext>
            </a:extLst>
          </p:cNvPr>
          <p:cNvSpPr txBox="1"/>
          <p:nvPr/>
        </p:nvSpPr>
        <p:spPr>
          <a:xfrm>
            <a:off x="6906182" y="6482379"/>
            <a:ext cx="5286556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1400" dirty="0">
                <a:solidFill>
                  <a:srgbClr val="182744"/>
                </a:solidFill>
                <a:latin typeface="Filson Pro Light" panose="02000000000000000000" pitchFamily="50" charset="0"/>
              </a:rPr>
              <a:t>DANS QUELLE MESURE RECOMMANDERIEZ-VOUS UN SÉJOUR À LA CÔTE BELGE À VOS AMIS, VOTRE FAMILLE, DES CONNAISSANCES ?</a:t>
            </a:r>
          </a:p>
        </p:txBody>
      </p:sp>
    </p:spTree>
    <p:extLst>
      <p:ext uri="{BB962C8B-B14F-4D97-AF65-F5344CB8AC3E}">
        <p14:creationId xmlns:p14="http://schemas.microsoft.com/office/powerpoint/2010/main" val="1969807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664261" y="638894"/>
            <a:ext cx="103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RÉSIDENCES SECONDAIRES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225AF0F-F26A-F983-2C71-CD4EDAD99120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 descr="Afbeelding met tekst, teken&#10;&#10;Automatisch gegenereerde beschrijving">
            <a:extLst>
              <a:ext uri="{FF2B5EF4-FFF2-40B4-BE49-F238E27FC236}">
                <a16:creationId xmlns:a16="http://schemas.microsoft.com/office/drawing/2014/main" id="{5F783338-E8BD-B54B-A87B-F6E23F684D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78502BC-1861-FD47-9DA7-450D4F296A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2" y="5633394"/>
            <a:ext cx="3231936" cy="11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61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7607324-8CE2-1D03-7157-254C53F58754}"/>
              </a:ext>
            </a:extLst>
          </p:cNvPr>
          <p:cNvSpPr txBox="1"/>
          <p:nvPr/>
        </p:nvSpPr>
        <p:spPr>
          <a:xfrm>
            <a:off x="554244" y="1444152"/>
            <a:ext cx="4792827" cy="788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= </a:t>
            </a:r>
            <a:r>
              <a:rPr lang="nl-BE" sz="32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20</a:t>
            </a:r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% DES RÉSIDENCES DE VACANCES À LA CÔTE BELGE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D384B05-11CF-E961-7C8C-C0964991FC0D}"/>
              </a:ext>
            </a:extLst>
          </p:cNvPr>
          <p:cNvSpPr txBox="1"/>
          <p:nvPr/>
        </p:nvSpPr>
        <p:spPr>
          <a:xfrm>
            <a:off x="540082" y="232879"/>
            <a:ext cx="10725326" cy="98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 PROPRIÉTAIRES DE 19 811 RÉSIDENCES DE VACANCES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1842618-BD46-AE7B-A3FF-53C38099DD1B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36087B9F-8007-392C-E3B1-294E76F34B7D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A22EC72-9B4A-77A7-AAB8-C81C78550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77" name="Groep 76">
            <a:extLst>
              <a:ext uri="{FF2B5EF4-FFF2-40B4-BE49-F238E27FC236}">
                <a16:creationId xmlns:a16="http://schemas.microsoft.com/office/drawing/2014/main" id="{D5C63582-606D-BB9C-85BC-6098B23FD01A}"/>
              </a:ext>
            </a:extLst>
          </p:cNvPr>
          <p:cNvGrpSpPr/>
          <p:nvPr/>
        </p:nvGrpSpPr>
        <p:grpSpPr>
          <a:xfrm>
            <a:off x="1458178" y="1505646"/>
            <a:ext cx="8879046" cy="5024855"/>
            <a:chOff x="1458178" y="1505646"/>
            <a:chExt cx="8879046" cy="5024855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AF6B4A2-E5B4-87AB-DB07-39127BD2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720" y="2053712"/>
              <a:ext cx="7031214" cy="431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E4AEE89-173D-5F72-75C4-AF4C3733ACC1}"/>
                </a:ext>
              </a:extLst>
            </p:cNvPr>
            <p:cNvSpPr txBox="1"/>
            <p:nvPr/>
          </p:nvSpPr>
          <p:spPr>
            <a:xfrm>
              <a:off x="2387320" y="4162825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1 340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NIEUWPOORT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6B3C53C0-C061-6068-2CE6-193B0EF276B8}"/>
                </a:ext>
              </a:extLst>
            </p:cNvPr>
            <p:cNvSpPr txBox="1"/>
            <p:nvPr/>
          </p:nvSpPr>
          <p:spPr>
            <a:xfrm>
              <a:off x="3115208" y="6007281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5 270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KOKSIJDE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4B691ACA-0DD7-CEB8-6405-CF71E82C022F}"/>
                </a:ext>
              </a:extLst>
            </p:cNvPr>
            <p:cNvSpPr txBox="1"/>
            <p:nvPr/>
          </p:nvSpPr>
          <p:spPr>
            <a:xfrm>
              <a:off x="1458178" y="4816379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3 142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DE PANNE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6002632-B333-5E9E-8DCB-2B7C7A377FB1}"/>
                </a:ext>
              </a:extLst>
            </p:cNvPr>
            <p:cNvSpPr txBox="1"/>
            <p:nvPr/>
          </p:nvSpPr>
          <p:spPr>
            <a:xfrm>
              <a:off x="4701914" y="5577440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2 567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MIDDELKERKE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FF27094F-0A7C-B40F-3EDA-A4AC7EE5C7FB}"/>
                </a:ext>
              </a:extLst>
            </p:cNvPr>
            <p:cNvSpPr txBox="1"/>
            <p:nvPr/>
          </p:nvSpPr>
          <p:spPr>
            <a:xfrm>
              <a:off x="3852080" y="3328252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1 515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OOSTENDE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B9DB0366-C188-6263-F889-4D5D46D9CB60}"/>
                </a:ext>
              </a:extLst>
            </p:cNvPr>
            <p:cNvSpPr txBox="1"/>
            <p:nvPr/>
          </p:nvSpPr>
          <p:spPr>
            <a:xfrm>
              <a:off x="5866404" y="4249786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158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BREDENE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4C2FD04-4978-F939-51A0-94B4EE1F19B7}"/>
                </a:ext>
              </a:extLst>
            </p:cNvPr>
            <p:cNvSpPr txBox="1"/>
            <p:nvPr/>
          </p:nvSpPr>
          <p:spPr>
            <a:xfrm>
              <a:off x="5092377" y="2663272"/>
              <a:ext cx="1240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1 477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DE HAAN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C2AD1D69-475F-2379-CD21-29428FB8EC82}"/>
                </a:ext>
              </a:extLst>
            </p:cNvPr>
            <p:cNvSpPr txBox="1"/>
            <p:nvPr/>
          </p:nvSpPr>
          <p:spPr>
            <a:xfrm>
              <a:off x="6876947" y="3450155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699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BLANKENBERGE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9588E415-CA61-1E19-9001-C59E217D7FD1}"/>
                </a:ext>
              </a:extLst>
            </p:cNvPr>
            <p:cNvSpPr txBox="1"/>
            <p:nvPr/>
          </p:nvSpPr>
          <p:spPr>
            <a:xfrm>
              <a:off x="6624155" y="1505646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71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ZEEBRUGGE</a:t>
              </a: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A10DFAF7-0EBF-B153-CCB8-E1FD9CC3D666}"/>
                </a:ext>
              </a:extLst>
            </p:cNvPr>
            <p:cNvSpPr txBox="1"/>
            <p:nvPr/>
          </p:nvSpPr>
          <p:spPr>
            <a:xfrm>
              <a:off x="8890069" y="2639699"/>
              <a:ext cx="14471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6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3 572</a:t>
              </a:r>
            </a:p>
            <a:p>
              <a:r>
                <a:rPr lang="nl-BE" sz="12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KNOKKE-HEIST</a:t>
              </a:r>
            </a:p>
          </p:txBody>
        </p: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013A9BDD-FDE7-70C4-61F7-A6E17A07EE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06791" y="5339599"/>
              <a:ext cx="71535" cy="33391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>
              <a:extLst>
                <a:ext uri="{FF2B5EF4-FFF2-40B4-BE49-F238E27FC236}">
                  <a16:creationId xmlns:a16="http://schemas.microsoft.com/office/drawing/2014/main" id="{CDE84667-A511-B6E8-BD4E-6F55103A00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67290" y="4739164"/>
              <a:ext cx="125134" cy="338825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>
              <a:extLst>
                <a:ext uri="{FF2B5EF4-FFF2-40B4-BE49-F238E27FC236}">
                  <a16:creationId xmlns:a16="http://schemas.microsoft.com/office/drawing/2014/main" id="{20B3218B-A6D0-513A-2EBF-97E4944DCB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72228" y="3947571"/>
              <a:ext cx="229686" cy="28388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chte verbindingslijn met pijl 62">
              <a:extLst>
                <a:ext uri="{FF2B5EF4-FFF2-40B4-BE49-F238E27FC236}">
                  <a16:creationId xmlns:a16="http://schemas.microsoft.com/office/drawing/2014/main" id="{643F715D-CE33-9012-ABC3-19568B34C6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36718" y="3247301"/>
              <a:ext cx="75807" cy="21560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chte verbindingslijn met pijl 64">
              <a:extLst>
                <a:ext uri="{FF2B5EF4-FFF2-40B4-BE49-F238E27FC236}">
                  <a16:creationId xmlns:a16="http://schemas.microsoft.com/office/drawing/2014/main" id="{B61538F2-A83B-D897-3C48-86F9D976F8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6701" y="2059270"/>
              <a:ext cx="75807" cy="340294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Rechte verbindingslijn met pijl 66">
              <a:extLst>
                <a:ext uri="{FF2B5EF4-FFF2-40B4-BE49-F238E27FC236}">
                  <a16:creationId xmlns:a16="http://schemas.microsoft.com/office/drawing/2014/main" id="{F70C27F9-5F5B-DC2C-4B14-B12F7B398EF1}"/>
                </a:ext>
              </a:extLst>
            </p:cNvPr>
            <p:cNvCxnSpPr>
              <a:cxnSpLocks/>
            </p:cNvCxnSpPr>
            <p:nvPr/>
          </p:nvCxnSpPr>
          <p:spPr>
            <a:xfrm>
              <a:off x="8399909" y="2751934"/>
              <a:ext cx="392189" cy="87819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Rechte verbindingslijn met pijl 68">
              <a:extLst>
                <a:ext uri="{FF2B5EF4-FFF2-40B4-BE49-F238E27FC236}">
                  <a16:creationId xmlns:a16="http://schemas.microsoft.com/office/drawing/2014/main" id="{BB5B2226-D632-8EFC-7CD5-D365DF183E0A}"/>
                </a:ext>
              </a:extLst>
            </p:cNvPr>
            <p:cNvCxnSpPr>
              <a:cxnSpLocks/>
            </p:cNvCxnSpPr>
            <p:nvPr/>
          </p:nvCxnSpPr>
          <p:spPr>
            <a:xfrm>
              <a:off x="6723504" y="3180221"/>
              <a:ext cx="321631" cy="148031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chte verbindingslijn met pijl 70">
              <a:extLst>
                <a:ext uri="{FF2B5EF4-FFF2-40B4-BE49-F238E27FC236}">
                  <a16:creationId xmlns:a16="http://schemas.microsoft.com/office/drawing/2014/main" id="{879D43F5-13B1-CF5D-2D96-897729E65329}"/>
                </a:ext>
              </a:extLst>
            </p:cNvPr>
            <p:cNvCxnSpPr>
              <a:cxnSpLocks/>
            </p:cNvCxnSpPr>
            <p:nvPr/>
          </p:nvCxnSpPr>
          <p:spPr>
            <a:xfrm>
              <a:off x="5522949" y="4040002"/>
              <a:ext cx="283491" cy="228072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chte verbindingslijn met pijl 72">
              <a:extLst>
                <a:ext uri="{FF2B5EF4-FFF2-40B4-BE49-F238E27FC236}">
                  <a16:creationId xmlns:a16="http://schemas.microsoft.com/office/drawing/2014/main" id="{35CACD8D-3E8A-C8DB-45EA-DA87005767F4}"/>
                </a:ext>
              </a:extLst>
            </p:cNvPr>
            <p:cNvCxnSpPr>
              <a:cxnSpLocks/>
            </p:cNvCxnSpPr>
            <p:nvPr/>
          </p:nvCxnSpPr>
          <p:spPr>
            <a:xfrm>
              <a:off x="4500715" y="5330072"/>
              <a:ext cx="201199" cy="247368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Rechte verbindingslijn met pijl 74">
              <a:extLst>
                <a:ext uri="{FF2B5EF4-FFF2-40B4-BE49-F238E27FC236}">
                  <a16:creationId xmlns:a16="http://schemas.microsoft.com/office/drawing/2014/main" id="{0B0CB24D-6EE2-C4AF-F23F-76791A93C938}"/>
                </a:ext>
              </a:extLst>
            </p:cNvPr>
            <p:cNvCxnSpPr>
              <a:cxnSpLocks/>
            </p:cNvCxnSpPr>
            <p:nvPr/>
          </p:nvCxnSpPr>
          <p:spPr>
            <a:xfrm>
              <a:off x="3109392" y="5662594"/>
              <a:ext cx="174398" cy="247368"/>
            </a:xfrm>
            <a:prstGeom prst="straightConnector1">
              <a:avLst/>
            </a:prstGeom>
            <a:ln>
              <a:solidFill>
                <a:srgbClr val="C10C1A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Afgeronde rechthoek 41">
            <a:extLst>
              <a:ext uri="{FF2B5EF4-FFF2-40B4-BE49-F238E27FC236}">
                <a16:creationId xmlns:a16="http://schemas.microsoft.com/office/drawing/2014/main" id="{65FF2D0A-5D78-EB6D-FBFA-712E7BCF8D5F}"/>
              </a:ext>
            </a:extLst>
          </p:cNvPr>
          <p:cNvSpPr/>
          <p:nvPr/>
        </p:nvSpPr>
        <p:spPr>
          <a:xfrm>
            <a:off x="6429703" y="5175223"/>
            <a:ext cx="5654726" cy="1593015"/>
          </a:xfrm>
          <a:prstGeom prst="round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C4BCBF85-E2BD-E4C0-95F8-9A4219D80609}"/>
              </a:ext>
            </a:extLst>
          </p:cNvPr>
          <p:cNvSpPr txBox="1"/>
          <p:nvPr/>
        </p:nvSpPr>
        <p:spPr>
          <a:xfrm>
            <a:off x="6531547" y="5223577"/>
            <a:ext cx="5733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2021: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± </a:t>
            </a:r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700 000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ARRIVÉES DES BELGES FRANCOPHONES (21%)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3,9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MILLIONS DE NUITÉES</a:t>
            </a:r>
          </a:p>
        </p:txBody>
      </p:sp>
    </p:spTree>
    <p:extLst>
      <p:ext uri="{BB962C8B-B14F-4D97-AF65-F5344CB8AC3E}">
        <p14:creationId xmlns:p14="http://schemas.microsoft.com/office/powerpoint/2010/main" val="3520768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2965 PROPRIÉTAIRES DE LA PROVINCE DU BRABANT WALLON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2F10D6D-23DC-6DA8-6DE6-97961F8ECE5A}"/>
              </a:ext>
            </a:extLst>
          </p:cNvPr>
          <p:cNvGrpSpPr/>
          <p:nvPr/>
        </p:nvGrpSpPr>
        <p:grpSpPr>
          <a:xfrm>
            <a:off x="5408318" y="1321318"/>
            <a:ext cx="6120000" cy="3845297"/>
            <a:chOff x="5265395" y="2723797"/>
            <a:chExt cx="6120000" cy="3845297"/>
          </a:xfrm>
        </p:grpSpPr>
        <p:pic>
          <p:nvPicPr>
            <p:cNvPr id="2" name="Afbeelding 1" descr="Afbeelding met kaart&#10;&#10;Automatisch gegenereerde beschrijving">
              <a:extLst>
                <a:ext uri="{FF2B5EF4-FFF2-40B4-BE49-F238E27FC236}">
                  <a16:creationId xmlns:a16="http://schemas.microsoft.com/office/drawing/2014/main" id="{A53F8417-B08A-3CDA-53BD-4637984E3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395" y="2723797"/>
              <a:ext cx="6120000" cy="3845297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015030C9-F9F0-C71D-9BC9-0C9D8369E25F}"/>
                </a:ext>
              </a:extLst>
            </p:cNvPr>
            <p:cNvSpPr txBox="1"/>
            <p:nvPr/>
          </p:nvSpPr>
          <p:spPr>
            <a:xfrm>
              <a:off x="7102650" y="3231734"/>
              <a:ext cx="2445490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15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E8ACC46B-DD33-605E-416C-B6C4030E2491}"/>
              </a:ext>
            </a:extLst>
          </p:cNvPr>
          <p:cNvSpPr txBox="1"/>
          <p:nvPr/>
        </p:nvSpPr>
        <p:spPr>
          <a:xfrm>
            <a:off x="441940" y="2036029"/>
            <a:ext cx="5279850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ENVIRON 2950 FAMILLES DE LA PROVINCE DU BRABANT WALLON SONT PROPRIÉTAIRES D’UNE RÉSIDENCE SECONDAIRE À LA CÔTE BELGE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15% DE TOUTES LES RÉSIDENCES DE VACANCES DE BELGES FRANCOPHONES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9A873A5B-BE2D-0E62-7467-FD31390EE2E7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C55DD79C-C89A-97BC-32C0-FB7BC1DBFF1F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2020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61182E-54DD-9437-B0C0-E00676A9A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6F76B4E-0AE2-1118-00E3-BB64BFD6F951}"/>
              </a:ext>
            </a:extLst>
          </p:cNvPr>
          <p:cNvSpPr txBox="1"/>
          <p:nvPr/>
        </p:nvSpPr>
        <p:spPr>
          <a:xfrm>
            <a:off x="3822117" y="4996085"/>
            <a:ext cx="4126561" cy="54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solidFill>
                  <a:srgbClr val="182744"/>
                </a:solidFill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: COXYDE, KNOKKE-HEIST ET MIDDELKERKE</a:t>
            </a:r>
          </a:p>
        </p:txBody>
      </p:sp>
    </p:spTree>
    <p:extLst>
      <p:ext uri="{BB962C8B-B14F-4D97-AF65-F5344CB8AC3E}">
        <p14:creationId xmlns:p14="http://schemas.microsoft.com/office/powerpoint/2010/main" val="124001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kust, strand, natuur">
            <a:extLst>
              <a:ext uri="{FF2B5EF4-FFF2-40B4-BE49-F238E27FC236}">
                <a16:creationId xmlns:a16="http://schemas.microsoft.com/office/drawing/2014/main" id="{BA209C35-2507-AFC3-0C78-EA05CBDADD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8D448AD-BD27-BB22-2D13-CFC18E3C13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92314" y="404813"/>
            <a:ext cx="8424166" cy="1008062"/>
          </a:xfrm>
        </p:spPr>
        <p:txBody>
          <a:bodyPr/>
          <a:lstStyle/>
          <a:p>
            <a:r>
              <a:rPr lang="en-US" sz="3200" dirty="0" err="1">
                <a:solidFill>
                  <a:srgbClr val="000000"/>
                </a:solidFill>
              </a:rPr>
              <a:t>En</a:t>
            </a:r>
            <a:r>
              <a:rPr lang="en-US" sz="3200" dirty="0">
                <a:solidFill>
                  <a:srgbClr val="000000"/>
                </a:solidFill>
              </a:rPr>
              <a:t> plus…         des </a:t>
            </a:r>
            <a:r>
              <a:rPr lang="en-US" sz="3200" dirty="0" err="1">
                <a:solidFill>
                  <a:srgbClr val="000000"/>
                </a:solidFill>
              </a:rPr>
              <a:t>lieux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époustouflants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17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water, lucht, buiten&#10;&#10;Automatisch gegenereerde beschrijving">
            <a:extLst>
              <a:ext uri="{FF2B5EF4-FFF2-40B4-BE49-F238E27FC236}">
                <a16:creationId xmlns:a16="http://schemas.microsoft.com/office/drawing/2014/main" id="{A2CBBFE6-567E-A96D-05CA-1A6AD25D6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76" y="1592263"/>
            <a:ext cx="3313113" cy="2641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35E973-86F4-8BE0-43E8-03F41161A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9587"/>
          <a:stretch/>
        </p:blipFill>
        <p:spPr>
          <a:xfrm>
            <a:off x="2568576" y="4297363"/>
            <a:ext cx="3313113" cy="1860550"/>
          </a:xfrm>
          <a:prstGeom prst="rect">
            <a:avLst/>
          </a:prstGeom>
        </p:spPr>
      </p:pic>
      <p:pic>
        <p:nvPicPr>
          <p:cNvPr id="9" name="Afbeelding 8" descr="Afbeelding met lucht, buiten, pier, scène&#10;&#10;Automatisch gegenereerde beschrijving">
            <a:extLst>
              <a:ext uri="{FF2B5EF4-FFF2-40B4-BE49-F238E27FC236}">
                <a16:creationId xmlns:a16="http://schemas.microsoft.com/office/drawing/2014/main" id="{E5EF27D0-35EE-9127-89DC-8ED8942FE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76" y="1592263"/>
            <a:ext cx="3673475" cy="2408238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3CCE2701-524E-2C80-4FAF-29C4E5790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r="-1" b="-1"/>
          <a:stretch/>
        </p:blipFill>
        <p:spPr>
          <a:xfrm>
            <a:off x="5946776" y="4064001"/>
            <a:ext cx="3673475" cy="20939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2F4E25E-0DBC-E796-E88D-CB672F3A0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140 </a:t>
            </a:r>
            <a:r>
              <a:rPr lang="en-US" sz="2000" dirty="0" err="1"/>
              <a:t>lieux</a:t>
            </a:r>
            <a:r>
              <a:rPr lang="en-US" sz="2000" dirty="0"/>
              <a:t> </a:t>
            </a:r>
            <a:r>
              <a:rPr lang="en-US" sz="2000" dirty="0" err="1"/>
              <a:t>époustouflants</a:t>
            </a:r>
            <a:r>
              <a:rPr lang="en-US" sz="2000" dirty="0"/>
              <a:t>, 47 </a:t>
            </a:r>
            <a:r>
              <a:rPr lang="en-US" sz="2000" dirty="0" err="1"/>
              <a:t>photographes</a:t>
            </a:r>
            <a:r>
              <a:rPr lang="en-US" sz="2000" dirty="0"/>
              <a:t>, des escapades</a:t>
            </a:r>
          </a:p>
        </p:txBody>
      </p:sp>
    </p:spTree>
    <p:extLst>
      <p:ext uri="{BB962C8B-B14F-4D97-AF65-F5344CB8AC3E}">
        <p14:creationId xmlns:p14="http://schemas.microsoft.com/office/powerpoint/2010/main" val="3217176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31B43-5D49-BC89-2503-B9292398D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9862" y="404813"/>
            <a:ext cx="8199826" cy="1012825"/>
          </a:xfrm>
        </p:spPr>
        <p:txBody>
          <a:bodyPr anchor="ctr">
            <a:normAutofit/>
          </a:bodyPr>
          <a:lstStyle/>
          <a:p>
            <a:r>
              <a:rPr lang="nl-BE" dirty="0"/>
              <a:t>Les stations </a:t>
            </a:r>
            <a:r>
              <a:rPr lang="nl-BE" dirty="0" err="1"/>
              <a:t>balnéaires</a:t>
            </a:r>
            <a:endParaRPr lang="nl-BE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58541BC-B588-112B-AAFD-CFC9A797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958" y="1600200"/>
            <a:ext cx="6865635" cy="4565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23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vak 16">
            <a:extLst>
              <a:ext uri="{FF2B5EF4-FFF2-40B4-BE49-F238E27FC236}">
                <a16:creationId xmlns:a16="http://schemas.microsoft.com/office/drawing/2014/main" id="{7725D573-F864-1859-8FF5-A8608F008847}"/>
              </a:ext>
            </a:extLst>
          </p:cNvPr>
          <p:cNvSpPr txBox="1"/>
          <p:nvPr/>
        </p:nvSpPr>
        <p:spPr>
          <a:xfrm>
            <a:off x="683586" y="408347"/>
            <a:ext cx="93565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MERCI POUR VOTRE ATTENTION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575B725-F535-17BC-65B6-215BC2A4BD8D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 descr="Afbeelding met tekst, teken&#10;&#10;Automatisch gegenereerde beschrijving">
            <a:extLst>
              <a:ext uri="{FF2B5EF4-FFF2-40B4-BE49-F238E27FC236}">
                <a16:creationId xmlns:a16="http://schemas.microsoft.com/office/drawing/2014/main" id="{915A1E12-8EF4-DE8E-0728-D31AE2A8C2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D0748A2-2243-C99F-DD5D-5BB9C47226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2" y="5675940"/>
            <a:ext cx="3115874" cy="114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3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C8DC8000-D12C-C4A0-66AF-B5FF86565491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8B4B1AE-DEBC-5D9E-91F4-1CF70794E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111" y="5826397"/>
            <a:ext cx="1997587" cy="937139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248111" y="343500"/>
            <a:ext cx="103172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</a:t>
            </a:r>
          </a:p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À LA CÔTE BELGE</a:t>
            </a:r>
          </a:p>
        </p:txBody>
      </p:sp>
      <p:pic>
        <p:nvPicPr>
          <p:cNvPr id="9" name="Afbeelding 8" descr="Afbeelding met tekst, teken&#10;&#10;Automatisch gegenereerde beschrijving">
            <a:extLst>
              <a:ext uri="{FF2B5EF4-FFF2-40B4-BE49-F238E27FC236}">
                <a16:creationId xmlns:a16="http://schemas.microsoft.com/office/drawing/2014/main" id="{1D69F024-EB6B-6FA2-3247-1B4FC643A3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0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D3C6F10A-0A35-7F88-2AEE-75C5B1B6849A}"/>
              </a:ext>
            </a:extLst>
          </p:cNvPr>
          <p:cNvSpPr/>
          <p:nvPr/>
        </p:nvSpPr>
        <p:spPr>
          <a:xfrm>
            <a:off x="348339" y="1944330"/>
            <a:ext cx="11111219" cy="4108126"/>
          </a:xfrm>
          <a:prstGeom prst="roundRect">
            <a:avLst/>
          </a:prstGeom>
          <a:solidFill>
            <a:srgbClr val="F6D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21AA0F0-DAA9-129A-029D-CDCDBAFA53A6}"/>
              </a:ext>
            </a:extLst>
          </p:cNvPr>
          <p:cNvSpPr txBox="1"/>
          <p:nvPr/>
        </p:nvSpPr>
        <p:spPr>
          <a:xfrm>
            <a:off x="531375" y="1780333"/>
            <a:ext cx="103107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r>
              <a:rPr lang="nl-BE" sz="2400" dirty="0">
                <a:solidFill>
                  <a:srgbClr val="C10C1A"/>
                </a:solidFill>
                <a:latin typeface="Filson Pro Black" panose="02000000000000000000" pitchFamily="50" charset="0"/>
              </a:rPr>
              <a:t>3,4 MILLIONS </a:t>
            </a:r>
            <a:r>
              <a:rPr lang="nl-BE" sz="2400" dirty="0">
                <a:solidFill>
                  <a:srgbClr val="C10C1A"/>
                </a:solidFill>
                <a:latin typeface="Filson Pro Light" panose="02000000000000000000" pitchFamily="50" charset="0"/>
              </a:rPr>
              <a:t>DE BELGES FRANCOPHONES À LA CÔTE BELGE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BE" sz="2400" dirty="0">
              <a:solidFill>
                <a:srgbClr val="182744"/>
              </a:solidFill>
              <a:latin typeface="Filson Pro Black" panose="02000000000000000000" pitchFamily="50" charset="0"/>
            </a:endParaRPr>
          </a:p>
          <a:p>
            <a:endParaRPr lang="nl-BE" sz="2400" dirty="0">
              <a:solidFill>
                <a:srgbClr val="C10C1A"/>
              </a:solidFill>
              <a:latin typeface="Filson Pro Light" panose="02000000000000000000" pitchFamily="50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2" y="250297"/>
            <a:ext cx="12174432" cy="545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36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LES BELGES FRANCOPHONES À LA CÔTE BELGE EN 2021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6AD68BAC-0CDF-782D-9C3F-274528B94C3E}"/>
              </a:ext>
            </a:extLst>
          </p:cNvPr>
          <p:cNvSpPr txBox="1"/>
          <p:nvPr/>
        </p:nvSpPr>
        <p:spPr>
          <a:xfrm>
            <a:off x="540081" y="966750"/>
            <a:ext cx="9020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182744"/>
                </a:solidFill>
                <a:highlight>
                  <a:srgbClr val="F6D7CA"/>
                </a:highlight>
                <a:latin typeface="Filson Pro Black" panose="02000000000000000000" pitchFamily="50" charset="0"/>
              </a:rPr>
              <a:t>LES BELGES FRANCOPHONES SONT IMPORTANTS POUR LA CÔTE BELGE. EN 2021:</a:t>
            </a:r>
            <a:endParaRPr lang="nl-BE" sz="2400" dirty="0">
              <a:solidFill>
                <a:srgbClr val="182744"/>
              </a:solidFill>
              <a:highlight>
                <a:srgbClr val="F6D7CA"/>
              </a:highlight>
              <a:latin typeface="Filson Pro Light" panose="02000000000000000000" pitchFamily="50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A0C05A5-6758-3F12-9A6B-0401E9FB0369}"/>
              </a:ext>
            </a:extLst>
          </p:cNvPr>
          <p:cNvGrpSpPr/>
          <p:nvPr/>
        </p:nvGrpSpPr>
        <p:grpSpPr>
          <a:xfrm>
            <a:off x="873144" y="2900764"/>
            <a:ext cx="2689658" cy="2124555"/>
            <a:chOff x="873144" y="2900764"/>
            <a:chExt cx="2689658" cy="2124555"/>
          </a:xfrm>
        </p:grpSpPr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B13874E6-F0BF-D030-2436-9EF97069578E}"/>
                </a:ext>
              </a:extLst>
            </p:cNvPr>
            <p:cNvSpPr txBox="1"/>
            <p:nvPr/>
          </p:nvSpPr>
          <p:spPr>
            <a:xfrm>
              <a:off x="873144" y="4434388"/>
              <a:ext cx="268965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EXCURSIONNISME D’UNE JOURNÉE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505BCB8-31FB-62F7-7585-4D94BF03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59342" y="2900764"/>
              <a:ext cx="517262" cy="1404000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35893943-B106-AD19-4FFF-DBCF3AE3BA7F}"/>
              </a:ext>
            </a:extLst>
          </p:cNvPr>
          <p:cNvGrpSpPr/>
          <p:nvPr/>
        </p:nvGrpSpPr>
        <p:grpSpPr>
          <a:xfrm>
            <a:off x="4013420" y="2900764"/>
            <a:ext cx="3642798" cy="2124555"/>
            <a:chOff x="4013420" y="2900764"/>
            <a:chExt cx="3642798" cy="2124555"/>
          </a:xfrm>
        </p:grpSpPr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2E4655BC-51A6-11AD-B124-9B643551520C}"/>
                </a:ext>
              </a:extLst>
            </p:cNvPr>
            <p:cNvSpPr txBox="1"/>
            <p:nvPr/>
          </p:nvSpPr>
          <p:spPr>
            <a:xfrm>
              <a:off x="4013420" y="4434388"/>
              <a:ext cx="3642798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RÉSIDENTS EN HÉBERGEMENTS COMMERCIAUX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7306AC6-36EA-8D5E-44BC-2E3CC331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56655" y="2900764"/>
              <a:ext cx="812842" cy="1404000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4AB9E359-651F-C777-6295-E7BC574AFBC1}"/>
              </a:ext>
            </a:extLst>
          </p:cNvPr>
          <p:cNvGrpSpPr/>
          <p:nvPr/>
        </p:nvGrpSpPr>
        <p:grpSpPr>
          <a:xfrm>
            <a:off x="7786973" y="2782844"/>
            <a:ext cx="3642798" cy="2001444"/>
            <a:chOff x="7895140" y="2900764"/>
            <a:chExt cx="3642798" cy="2001444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615CCE74-FE18-A31E-A4F1-B8CF9FA641CB}"/>
                </a:ext>
              </a:extLst>
            </p:cNvPr>
            <p:cNvSpPr txBox="1"/>
            <p:nvPr/>
          </p:nvSpPr>
          <p:spPr>
            <a:xfrm>
              <a:off x="7895140" y="4557498"/>
              <a:ext cx="3642798" cy="3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0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RÉSIDENTS SECONDAIRES</a:t>
              </a:r>
              <a:endParaRPr lang="nl-BE" sz="28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D9F663E-FC8D-ABBA-63B1-1F2F74B2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49549" y="2900764"/>
              <a:ext cx="1238826" cy="1404000"/>
            </a:xfrm>
            <a:prstGeom prst="rect">
              <a:avLst/>
            </a:prstGeom>
          </p:spPr>
        </p:pic>
      </p:grpSp>
      <p:pic>
        <p:nvPicPr>
          <p:cNvPr id="11" name="Afbeelding 10" descr="Afbeelding met kaart&#10;&#10;Automatisch gegenereerde beschrijving">
            <a:extLst>
              <a:ext uri="{FF2B5EF4-FFF2-40B4-BE49-F238E27FC236}">
                <a16:creationId xmlns:a16="http://schemas.microsoft.com/office/drawing/2014/main" id="{395816F3-4281-ECF7-E9D3-7C1CE67E3F8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761" y="911774"/>
            <a:ext cx="2424404" cy="1904577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5C3B83A9-C5DB-05B5-9F22-B08B389CB08A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3A5DE094-592C-892C-981C-2726FBA4A2E7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9E2FC7E-1565-8322-9B02-962D5C9C6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475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>
            <a:extLst>
              <a:ext uri="{FF2B5EF4-FFF2-40B4-BE49-F238E27FC236}">
                <a16:creationId xmlns:a16="http://schemas.microsoft.com/office/drawing/2014/main" id="{887EB402-AEB1-9D0D-728B-B156C8603E49}"/>
              </a:ext>
            </a:extLst>
          </p:cNvPr>
          <p:cNvSpPr txBox="1"/>
          <p:nvPr/>
        </p:nvSpPr>
        <p:spPr>
          <a:xfrm>
            <a:off x="540082" y="232879"/>
            <a:ext cx="11712878" cy="108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3,4 MILLIONS DE BELGES FRANCOPHONES À LA CÔTE BELGE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EB75C372-7090-E68A-3FAB-1CC7B0A31D88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55063B44-6915-7662-1F79-B2B2F2775412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66FBA90-A226-9431-0934-ED7C841CD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0A99450D-8BDC-2DAF-2D77-F417E4998380}"/>
              </a:ext>
            </a:extLst>
          </p:cNvPr>
          <p:cNvGrpSpPr/>
          <p:nvPr/>
        </p:nvGrpSpPr>
        <p:grpSpPr>
          <a:xfrm>
            <a:off x="873144" y="1880067"/>
            <a:ext cx="2689658" cy="1812597"/>
            <a:chOff x="873144" y="1880067"/>
            <a:chExt cx="2689658" cy="1812597"/>
          </a:xfrm>
        </p:grpSpPr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1505BCB8-31FB-62F7-7585-4D94BF03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92500" y="1880067"/>
              <a:ext cx="450947" cy="1224000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B848E9B-DA08-9F71-5EDA-10FA08F47ADC}"/>
                </a:ext>
              </a:extLst>
            </p:cNvPr>
            <p:cNvSpPr txBox="1"/>
            <p:nvPr/>
          </p:nvSpPr>
          <p:spPr>
            <a:xfrm>
              <a:off x="873144" y="3251709"/>
              <a:ext cx="2689658" cy="440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15,5 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MIO</a:t>
              </a: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TOURISTES D’UN JOUR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552DD996-AC82-25B9-2FBB-A9C5C37285FE}"/>
              </a:ext>
            </a:extLst>
          </p:cNvPr>
          <p:cNvGrpSpPr/>
          <p:nvPr/>
        </p:nvGrpSpPr>
        <p:grpSpPr>
          <a:xfrm>
            <a:off x="4278809" y="1880067"/>
            <a:ext cx="3509521" cy="1994131"/>
            <a:chOff x="4278809" y="1880067"/>
            <a:chExt cx="3509521" cy="1994131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47306AC6-36EA-8D5E-44BC-2E3CC3314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04518" y="1880067"/>
              <a:ext cx="708632" cy="1224000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D00EC8F5-A16F-8343-4D2F-F04672B01F53}"/>
                </a:ext>
              </a:extLst>
            </p:cNvPr>
            <p:cNvSpPr txBox="1"/>
            <p:nvPr/>
          </p:nvSpPr>
          <p:spPr>
            <a:xfrm>
              <a:off x="4278809" y="3260889"/>
              <a:ext cx="3509521" cy="613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2,4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 MIO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VACANCIERS DANS DES HÉBERGEMENTS COMMERCIAUX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1" name="Groep 70">
            <a:extLst>
              <a:ext uri="{FF2B5EF4-FFF2-40B4-BE49-F238E27FC236}">
                <a16:creationId xmlns:a16="http://schemas.microsoft.com/office/drawing/2014/main" id="{75A5C188-F492-8FCA-6C8B-5532870CF549}"/>
              </a:ext>
            </a:extLst>
          </p:cNvPr>
          <p:cNvGrpSpPr/>
          <p:nvPr/>
        </p:nvGrpSpPr>
        <p:grpSpPr>
          <a:xfrm>
            <a:off x="8105429" y="1880067"/>
            <a:ext cx="3166228" cy="2012480"/>
            <a:chOff x="8105429" y="1880067"/>
            <a:chExt cx="3166228" cy="2012480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D9F663E-FC8D-ABBA-63B1-1F2F74B2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058538" y="1880067"/>
              <a:ext cx="1080001" cy="1224000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AE2B7A2-957E-3633-1B69-F76393C4CA71}"/>
                </a:ext>
              </a:extLst>
            </p:cNvPr>
            <p:cNvSpPr txBox="1"/>
            <p:nvPr/>
          </p:nvSpPr>
          <p:spPr>
            <a:xfrm>
              <a:off x="8105429" y="3279238"/>
              <a:ext cx="3166228" cy="613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C10C1A"/>
                  </a:solidFill>
                  <a:latin typeface="Filson Pro Black" panose="02000000000000000000" pitchFamily="50" charset="0"/>
                </a:rPr>
                <a:t>3,2</a:t>
              </a:r>
              <a:r>
                <a:rPr lang="nl-BE" sz="1400" dirty="0">
                  <a:solidFill>
                    <a:srgbClr val="C10C1A"/>
                  </a:solidFill>
                  <a:latin typeface="Filson Pro Light" panose="02000000000000000000" pitchFamily="50" charset="0"/>
                </a:rPr>
                <a:t> MIO </a:t>
              </a:r>
            </a:p>
            <a:p>
              <a:pPr algn="ctr">
                <a:lnSpc>
                  <a:spcPct val="80000"/>
                </a:lnSpc>
              </a:pPr>
              <a:r>
                <a:rPr lang="nl-BE" sz="14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RÉSIDENTS SECONDAIRES DANS DES LOGEMENTS DE VACANCES</a:t>
              </a:r>
              <a:endParaRPr lang="nl-BE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34AEC004-3607-F71A-4B9D-05F6735C740D}"/>
              </a:ext>
            </a:extLst>
          </p:cNvPr>
          <p:cNvSpPr txBox="1"/>
          <p:nvPr/>
        </p:nvSpPr>
        <p:spPr>
          <a:xfrm>
            <a:off x="4207357" y="1257678"/>
            <a:ext cx="390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RÉSIDENTS EN HÉBERGEMENTS COMMERCIAUX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84B9A5B-EAA2-2A9E-ADE0-B04F102B4DB8}"/>
              </a:ext>
            </a:extLst>
          </p:cNvPr>
          <p:cNvSpPr txBox="1"/>
          <p:nvPr/>
        </p:nvSpPr>
        <p:spPr>
          <a:xfrm>
            <a:off x="545606" y="1319213"/>
            <a:ext cx="3902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EXCURSIONNISME D’UNE JOURNÉE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EE07D66-595F-441F-6733-5B1D68D9E1E5}"/>
              </a:ext>
            </a:extLst>
          </p:cNvPr>
          <p:cNvSpPr txBox="1"/>
          <p:nvPr/>
        </p:nvSpPr>
        <p:spPr>
          <a:xfrm>
            <a:off x="8292753" y="1319213"/>
            <a:ext cx="262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RÉSIDENTS SECONDAIRES</a:t>
            </a:r>
          </a:p>
        </p:txBody>
      </p:sp>
      <p:grpSp>
        <p:nvGrpSpPr>
          <p:cNvPr id="55" name="Groep 54">
            <a:extLst>
              <a:ext uri="{FF2B5EF4-FFF2-40B4-BE49-F238E27FC236}">
                <a16:creationId xmlns:a16="http://schemas.microsoft.com/office/drawing/2014/main" id="{C7BD4EA8-1A90-E12F-E23B-E270541C3B5D}"/>
              </a:ext>
            </a:extLst>
          </p:cNvPr>
          <p:cNvGrpSpPr/>
          <p:nvPr/>
        </p:nvGrpSpPr>
        <p:grpSpPr>
          <a:xfrm>
            <a:off x="4393493" y="4059822"/>
            <a:ext cx="3709815" cy="1904577"/>
            <a:chOff x="4278140" y="3990686"/>
            <a:chExt cx="3709815" cy="1904577"/>
          </a:xfrm>
        </p:grpSpPr>
        <p:pic>
          <p:nvPicPr>
            <p:cNvPr id="56" name="Afbeelding 55" descr="Afbeelding met kaart&#10;&#10;Automatisch gegenereerde beschrijving">
              <a:extLst>
                <a:ext uri="{FF2B5EF4-FFF2-40B4-BE49-F238E27FC236}">
                  <a16:creationId xmlns:a16="http://schemas.microsoft.com/office/drawing/2014/main" id="{F2D18F23-9E3B-1C3F-5AEE-A1111A0D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57" name="Tekstvak 56">
              <a:extLst>
                <a:ext uri="{FF2B5EF4-FFF2-40B4-BE49-F238E27FC236}">
                  <a16:creationId xmlns:a16="http://schemas.microsoft.com/office/drawing/2014/main" id="{03E27F32-9AC3-370F-C269-77B8207A6834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25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58" name="Tekstvak 57">
              <a:extLst>
                <a:ext uri="{FF2B5EF4-FFF2-40B4-BE49-F238E27FC236}">
                  <a16:creationId xmlns:a16="http://schemas.microsoft.com/office/drawing/2014/main" id="{F7178751-4F22-7511-2F82-3AD51861453C}"/>
                </a:ext>
              </a:extLst>
            </p:cNvPr>
            <p:cNvSpPr txBox="1"/>
            <p:nvPr/>
          </p:nvSpPr>
          <p:spPr>
            <a:xfrm>
              <a:off x="6533254" y="5342568"/>
              <a:ext cx="145470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600" dirty="0">
                  <a:latin typeface="Filson Pro Black" panose="02000000000000000000" pitchFamily="50" charset="0"/>
                </a:rPr>
                <a:t>3,2 </a:t>
              </a:r>
              <a:r>
                <a:rPr lang="nl-BE" sz="1600" dirty="0">
                  <a:latin typeface="Filson Pro Light" panose="02000000000000000000" pitchFamily="50" charset="0"/>
                </a:rPr>
                <a:t>MIO NUIT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É</a:t>
              </a:r>
              <a:r>
                <a:rPr lang="nl-BE" sz="1600" dirty="0">
                  <a:latin typeface="Filson Pro Light" panose="02000000000000000000" pitchFamily="50" charset="0"/>
                </a:rPr>
                <a:t>ES</a:t>
              </a:r>
              <a:endParaRPr lang="nl-BE" sz="2000" dirty="0">
                <a:latin typeface="Filson Pro Light" panose="02000000000000000000" pitchFamily="50" charset="0"/>
              </a:endParaRPr>
            </a:p>
          </p:txBody>
        </p:sp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86845FA3-E814-4C23-BCE6-8415A9C6A6DA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0,6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9AED8D2C-95BA-9888-4EC1-78511DE715E1}"/>
              </a:ext>
            </a:extLst>
          </p:cNvPr>
          <p:cNvGrpSpPr/>
          <p:nvPr/>
        </p:nvGrpSpPr>
        <p:grpSpPr>
          <a:xfrm>
            <a:off x="8103308" y="4057563"/>
            <a:ext cx="3709815" cy="1904577"/>
            <a:chOff x="4278140" y="3990686"/>
            <a:chExt cx="3709815" cy="1904577"/>
          </a:xfrm>
        </p:grpSpPr>
        <p:pic>
          <p:nvPicPr>
            <p:cNvPr id="73" name="Afbeelding 72" descr="Afbeelding met kaart&#10;&#10;Automatisch gegenereerde beschrijving">
              <a:extLst>
                <a:ext uri="{FF2B5EF4-FFF2-40B4-BE49-F238E27FC236}">
                  <a16:creationId xmlns:a16="http://schemas.microsoft.com/office/drawing/2014/main" id="{5763C46E-F088-45AE-06C3-34D7B4AB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74" name="Tekstvak 73">
              <a:extLst>
                <a:ext uri="{FF2B5EF4-FFF2-40B4-BE49-F238E27FC236}">
                  <a16:creationId xmlns:a16="http://schemas.microsoft.com/office/drawing/2014/main" id="{96566CD7-FA83-F2D9-E7AB-9907808EA544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21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75" name="Tekstvak 74">
              <a:extLst>
                <a:ext uri="{FF2B5EF4-FFF2-40B4-BE49-F238E27FC236}">
                  <a16:creationId xmlns:a16="http://schemas.microsoft.com/office/drawing/2014/main" id="{25778876-9E2E-890D-2DD1-B137F8320F33}"/>
                </a:ext>
              </a:extLst>
            </p:cNvPr>
            <p:cNvSpPr txBox="1"/>
            <p:nvPr/>
          </p:nvSpPr>
          <p:spPr>
            <a:xfrm>
              <a:off x="6533254" y="5342568"/>
              <a:ext cx="1454701" cy="4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1600" dirty="0">
                  <a:latin typeface="Filson Pro Black" panose="02000000000000000000" pitchFamily="50" charset="0"/>
                </a:rPr>
                <a:t>3,9 </a:t>
              </a:r>
              <a:r>
                <a:rPr lang="nl-BE" sz="1600" dirty="0">
                  <a:latin typeface="Filson Pro Light" panose="02000000000000000000" pitchFamily="50" charset="0"/>
                </a:rPr>
                <a:t>MIO NUIT</a:t>
              </a:r>
              <a:r>
                <a:rPr lang="nl-BE" sz="1600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É</a:t>
              </a:r>
              <a:r>
                <a:rPr lang="nl-BE" sz="1600" dirty="0">
                  <a:latin typeface="Filson Pro Light" panose="02000000000000000000" pitchFamily="50" charset="0"/>
                </a:rPr>
                <a:t>ES</a:t>
              </a:r>
              <a:endParaRPr lang="nl-BE" sz="2000" dirty="0">
                <a:latin typeface="Filson Pro Light" panose="02000000000000000000" pitchFamily="50" charset="0"/>
              </a:endParaRPr>
            </a:p>
          </p:txBody>
        </p:sp>
        <p:sp>
          <p:nvSpPr>
            <p:cNvPr id="76" name="Tekstvak 75">
              <a:extLst>
                <a:ext uri="{FF2B5EF4-FFF2-40B4-BE49-F238E27FC236}">
                  <a16:creationId xmlns:a16="http://schemas.microsoft.com/office/drawing/2014/main" id="{889164D3-5C7C-4F68-5D64-6F0F4F347D26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0,7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346A4B61-7F5F-9EB8-88D8-BB09853AAC61}"/>
              </a:ext>
            </a:extLst>
          </p:cNvPr>
          <p:cNvGrpSpPr/>
          <p:nvPr/>
        </p:nvGrpSpPr>
        <p:grpSpPr>
          <a:xfrm>
            <a:off x="557688" y="4057563"/>
            <a:ext cx="2768881" cy="1904577"/>
            <a:chOff x="4278140" y="3990686"/>
            <a:chExt cx="2768881" cy="1904577"/>
          </a:xfrm>
        </p:grpSpPr>
        <p:pic>
          <p:nvPicPr>
            <p:cNvPr id="79" name="Afbeelding 78" descr="Afbeelding met kaart&#10;&#10;Automatisch gegenereerde beschrijving">
              <a:extLst>
                <a:ext uri="{FF2B5EF4-FFF2-40B4-BE49-F238E27FC236}">
                  <a16:creationId xmlns:a16="http://schemas.microsoft.com/office/drawing/2014/main" id="{DDED1862-5654-B7AC-D61F-BCDECB25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617" y="3990686"/>
              <a:ext cx="2424404" cy="1904577"/>
            </a:xfrm>
            <a:prstGeom prst="rect">
              <a:avLst/>
            </a:prstGeom>
          </p:spPr>
        </p:pic>
        <p:sp>
          <p:nvSpPr>
            <p:cNvPr id="80" name="Tekstvak 79">
              <a:extLst>
                <a:ext uri="{FF2B5EF4-FFF2-40B4-BE49-F238E27FC236}">
                  <a16:creationId xmlns:a16="http://schemas.microsoft.com/office/drawing/2014/main" id="{3EC32279-9754-318B-2C57-13832EAFE7CD}"/>
                </a:ext>
              </a:extLst>
            </p:cNvPr>
            <p:cNvSpPr txBox="1"/>
            <p:nvPr/>
          </p:nvSpPr>
          <p:spPr>
            <a:xfrm>
              <a:off x="4278140" y="5144982"/>
              <a:ext cx="1146594" cy="395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rgbClr val="182744"/>
                  </a:solidFill>
                  <a:latin typeface="Filson Pro Black" panose="02000000000000000000" pitchFamily="50" charset="0"/>
                </a:rPr>
                <a:t>13</a:t>
              </a:r>
              <a:r>
                <a:rPr lang="nl-BE" dirty="0">
                  <a:solidFill>
                    <a:srgbClr val="182744"/>
                  </a:solidFill>
                  <a:latin typeface="Filson Pro Light" panose="02000000000000000000" pitchFamily="50" charset="0"/>
                </a:rPr>
                <a:t>%</a:t>
              </a:r>
              <a:endParaRPr lang="nl-BE" sz="3200" dirty="0">
                <a:solidFill>
                  <a:srgbClr val="182744"/>
                </a:solidFill>
                <a:latin typeface="Filson Pro Light" panose="02000000000000000000" pitchFamily="50" charset="0"/>
              </a:endParaRPr>
            </a:p>
          </p:txBody>
        </p:sp>
        <p:sp>
          <p:nvSpPr>
            <p:cNvPr id="82" name="Tekstvak 81">
              <a:extLst>
                <a:ext uri="{FF2B5EF4-FFF2-40B4-BE49-F238E27FC236}">
                  <a16:creationId xmlns:a16="http://schemas.microsoft.com/office/drawing/2014/main" id="{B4A910E0-9763-153E-CAE2-99A242A8756B}"/>
                </a:ext>
              </a:extLst>
            </p:cNvPr>
            <p:cNvSpPr txBox="1"/>
            <p:nvPr/>
          </p:nvSpPr>
          <p:spPr>
            <a:xfrm>
              <a:off x="5428280" y="4854485"/>
              <a:ext cx="1454701" cy="318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2,1 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MIO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D9301F5-59C4-F3AD-3F3D-C8A789B67EF9}"/>
              </a:ext>
            </a:extLst>
          </p:cNvPr>
          <p:cNvSpPr txBox="1"/>
          <p:nvPr/>
        </p:nvSpPr>
        <p:spPr>
          <a:xfrm>
            <a:off x="157137" y="3244334"/>
            <a:ext cx="1064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C00000"/>
                </a:solidFill>
                <a:latin typeface="Filson Pro Black" panose="02000000000000000000" pitchFamily="50" charset="0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248610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>
            <a:extLst>
              <a:ext uri="{FF2B5EF4-FFF2-40B4-BE49-F238E27FC236}">
                <a16:creationId xmlns:a16="http://schemas.microsoft.com/office/drawing/2014/main" id="{ABB9051A-D5D3-EF04-E2CC-5C809AB0EECD}"/>
              </a:ext>
            </a:extLst>
          </p:cNvPr>
          <p:cNvSpPr txBox="1"/>
          <p:nvPr/>
        </p:nvSpPr>
        <p:spPr>
          <a:xfrm>
            <a:off x="248111" y="343500"/>
            <a:ext cx="103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EXCURSIONNISME D’UNE JOURNÉE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EB5790E-260C-E95B-3578-EC65691B406E}"/>
              </a:ext>
            </a:extLst>
          </p:cNvPr>
          <p:cNvSpPr/>
          <p:nvPr/>
        </p:nvSpPr>
        <p:spPr>
          <a:xfrm>
            <a:off x="0" y="5671412"/>
            <a:ext cx="12192000" cy="1186588"/>
          </a:xfrm>
          <a:prstGeom prst="rect">
            <a:avLst/>
          </a:prstGeom>
          <a:solidFill>
            <a:srgbClr val="EAEBE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 descr="Afbeelding met tekst, teken&#10;&#10;Automatisch gegenereerde beschrijving">
            <a:extLst>
              <a:ext uri="{FF2B5EF4-FFF2-40B4-BE49-F238E27FC236}">
                <a16:creationId xmlns:a16="http://schemas.microsoft.com/office/drawing/2014/main" id="{06A6381C-1C90-7D66-90EC-5662CC45E7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3715" y="5826397"/>
            <a:ext cx="2900174" cy="68810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DF01764-9CE2-C7FC-2B1B-EF6247CF67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5" y="5740864"/>
            <a:ext cx="3195895" cy="117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0083" y="232879"/>
            <a:ext cx="1114681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2,1 MILLIONS DE TOURISTES D’UN JOUR DE LA BELGIQUE FRANCOPHONE EN 2021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6E93962-1B10-7DE1-05D7-C7B06BDA1039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BC500016-2745-225E-A7CE-744BD44DF70B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FB5478-E3FC-C918-067E-4BFBC059A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16" name="Tekstvak 15">
            <a:extLst>
              <a:ext uri="{FF2B5EF4-FFF2-40B4-BE49-F238E27FC236}">
                <a16:creationId xmlns:a16="http://schemas.microsoft.com/office/drawing/2014/main" id="{B19DB062-28AC-A849-488E-FD534A31D0DE}"/>
              </a:ext>
            </a:extLst>
          </p:cNvPr>
          <p:cNvSpPr txBox="1"/>
          <p:nvPr/>
        </p:nvSpPr>
        <p:spPr>
          <a:xfrm>
            <a:off x="581957" y="1436296"/>
            <a:ext cx="1102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BELGIQUE FRANCOPHONE = 13% DU TOTAL DES TOURISTES D’UN JOUR À LA CÔTE BELGE</a:t>
            </a:r>
          </a:p>
        </p:txBody>
      </p:sp>
      <p:pic>
        <p:nvPicPr>
          <p:cNvPr id="18" name="Afbeelding 17" descr="Afbeelding met kaart&#10;&#10;Automatisch gegenereerde beschrijving">
            <a:extLst>
              <a:ext uri="{FF2B5EF4-FFF2-40B4-BE49-F238E27FC236}">
                <a16:creationId xmlns:a16="http://schemas.microsoft.com/office/drawing/2014/main" id="{E4915E3C-847F-CFD1-69F1-993CC69DB1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2094942"/>
            <a:ext cx="6063067" cy="4763058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3DD99301-428A-5A59-F29A-33D59E39BA0D}"/>
              </a:ext>
            </a:extLst>
          </p:cNvPr>
          <p:cNvSpPr txBox="1"/>
          <p:nvPr/>
        </p:nvSpPr>
        <p:spPr>
          <a:xfrm>
            <a:off x="7040596" y="4208739"/>
            <a:ext cx="2445490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bg1"/>
                </a:solidFill>
                <a:latin typeface="Filson Pro Black" panose="02000000000000000000" pitchFamily="50" charset="0"/>
              </a:rPr>
              <a:t>BELGIQUE FRANCOPHONE13</a:t>
            </a:r>
            <a:r>
              <a:rPr lang="nl-BE" sz="2000" dirty="0">
                <a:solidFill>
                  <a:schemeClr val="bg1"/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bg1"/>
              </a:solidFill>
              <a:latin typeface="Filson Pro Light" panose="02000000000000000000" pitchFamily="50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E49C2DF4-0EE7-C4D0-50C9-19A5AB95E5D3}"/>
              </a:ext>
            </a:extLst>
          </p:cNvPr>
          <p:cNvSpPr txBox="1"/>
          <p:nvPr/>
        </p:nvSpPr>
        <p:spPr>
          <a:xfrm>
            <a:off x="5817851" y="3071972"/>
            <a:ext cx="2445490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FLANDRE 71</a:t>
            </a: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8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07048EB7-B550-7A86-C376-B0516FD9BB16}"/>
              </a:ext>
            </a:extLst>
          </p:cNvPr>
          <p:cNvSpPr txBox="1"/>
          <p:nvPr/>
        </p:nvSpPr>
        <p:spPr>
          <a:xfrm>
            <a:off x="3484512" y="4999083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FRANCE 12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EC610D89-D75E-4C8A-5B55-5E84EE3AC6C6}"/>
              </a:ext>
            </a:extLst>
          </p:cNvPr>
          <p:cNvSpPr txBox="1"/>
          <p:nvPr/>
        </p:nvSpPr>
        <p:spPr>
          <a:xfrm>
            <a:off x="8390617" y="1895499"/>
            <a:ext cx="2445490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Black" panose="02000000000000000000" pitchFamily="50" charset="0"/>
              </a:rPr>
              <a:t>PAYS-BAS 4</a:t>
            </a: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Filson Pro Light" panose="02000000000000000000" pitchFamily="50" charset="0"/>
              </a:rPr>
              <a:t>%</a:t>
            </a:r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Filson Pro Ligh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95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7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kstvak 85">
            <a:extLst>
              <a:ext uri="{FF2B5EF4-FFF2-40B4-BE49-F238E27FC236}">
                <a16:creationId xmlns:a16="http://schemas.microsoft.com/office/drawing/2014/main" id="{6426CA33-B663-1536-1A69-8764A83BB817}"/>
              </a:ext>
            </a:extLst>
          </p:cNvPr>
          <p:cNvSpPr txBox="1"/>
          <p:nvPr/>
        </p:nvSpPr>
        <p:spPr>
          <a:xfrm>
            <a:off x="541528" y="232879"/>
            <a:ext cx="1155453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nl-BE" sz="4000" dirty="0">
                <a:solidFill>
                  <a:schemeClr val="bg1"/>
                </a:solidFill>
                <a:highlight>
                  <a:srgbClr val="C10C1A"/>
                </a:highlight>
                <a:latin typeface="Filson Pro Black" panose="02000000000000000000" pitchFamily="50" charset="0"/>
              </a:rPr>
              <a:t>180 000 TOURISTES D’UN JOUR DE LA PROVINCE DU BRABANT WALLON EN 2021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2F10D6D-23DC-6DA8-6DE6-97961F8ECE5A}"/>
              </a:ext>
            </a:extLst>
          </p:cNvPr>
          <p:cNvGrpSpPr/>
          <p:nvPr/>
        </p:nvGrpSpPr>
        <p:grpSpPr>
          <a:xfrm>
            <a:off x="5616547" y="2208558"/>
            <a:ext cx="6120000" cy="3845297"/>
            <a:chOff x="5265395" y="2723797"/>
            <a:chExt cx="6120000" cy="3845297"/>
          </a:xfrm>
        </p:grpSpPr>
        <p:pic>
          <p:nvPicPr>
            <p:cNvPr id="2" name="Afbeelding 1" descr="Afbeelding met kaart&#10;&#10;Automatisch gegenereerde beschrijving">
              <a:extLst>
                <a:ext uri="{FF2B5EF4-FFF2-40B4-BE49-F238E27FC236}">
                  <a16:creationId xmlns:a16="http://schemas.microsoft.com/office/drawing/2014/main" id="{A53F8417-B08A-3CDA-53BD-4637984E3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395" y="2723797"/>
              <a:ext cx="6120000" cy="3845297"/>
            </a:xfrm>
            <a:prstGeom prst="rect">
              <a:avLst/>
            </a:prstGeom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015030C9-F9F0-C71D-9BC9-0C9D8369E25F}"/>
                </a:ext>
              </a:extLst>
            </p:cNvPr>
            <p:cNvSpPr txBox="1"/>
            <p:nvPr/>
          </p:nvSpPr>
          <p:spPr>
            <a:xfrm>
              <a:off x="7102650" y="3231734"/>
              <a:ext cx="2445490" cy="39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nl-BE" sz="2400" dirty="0">
                  <a:solidFill>
                    <a:schemeClr val="bg1"/>
                  </a:solidFill>
                  <a:latin typeface="Filson Pro Black" panose="02000000000000000000" pitchFamily="50" charset="0"/>
                </a:rPr>
                <a:t>9</a:t>
              </a:r>
              <a:r>
                <a:rPr lang="nl-BE" dirty="0">
                  <a:solidFill>
                    <a:schemeClr val="bg1"/>
                  </a:solidFill>
                  <a:latin typeface="Filson Pro Light" panose="02000000000000000000" pitchFamily="50" charset="0"/>
                </a:rPr>
                <a:t>%</a:t>
              </a:r>
              <a:endParaRPr lang="nl-BE" sz="2400" dirty="0">
                <a:solidFill>
                  <a:schemeClr val="bg1"/>
                </a:solidFill>
                <a:latin typeface="Filson Pro Light" panose="02000000000000000000" pitchFamily="50" charset="0"/>
              </a:endParaRP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A873A5B-BE2D-0E62-7467-FD31390EE2E7}"/>
              </a:ext>
            </a:extLst>
          </p:cNvPr>
          <p:cNvGrpSpPr/>
          <p:nvPr/>
        </p:nvGrpSpPr>
        <p:grpSpPr>
          <a:xfrm>
            <a:off x="130219" y="6482379"/>
            <a:ext cx="5216852" cy="332936"/>
            <a:chOff x="173762" y="6390205"/>
            <a:chExt cx="5216852" cy="332936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C55DD79C-C89A-97BC-32C0-FB7BC1DBFF1F}"/>
                </a:ext>
              </a:extLst>
            </p:cNvPr>
            <p:cNvSpPr txBox="1"/>
            <p:nvPr/>
          </p:nvSpPr>
          <p:spPr>
            <a:xfrm>
              <a:off x="1264053" y="6476920"/>
              <a:ext cx="41265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Source: Westtoer – </a:t>
              </a:r>
              <a:r>
                <a:rPr lang="nl-BE" sz="1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chiffres</a:t>
              </a:r>
              <a:r>
                <a:rPr lang="nl-BE" sz="1000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2021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61182E-54DD-9437-B0C0-E00676A9A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762" y="6390205"/>
              <a:ext cx="1078140" cy="256700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86B8A1E8-CDD8-8018-3346-AF1B8BF71590}"/>
              </a:ext>
            </a:extLst>
          </p:cNvPr>
          <p:cNvSpPr txBox="1"/>
          <p:nvPr/>
        </p:nvSpPr>
        <p:spPr>
          <a:xfrm>
            <a:off x="541528" y="1829710"/>
            <a:ext cx="5075019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EN 2021, 180 000 TOURISTES D’UN JOUR SONT VENUS DE LA PROVINCE DU BRABANT WALLON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endParaRPr lang="nl-BE" sz="2000" dirty="0">
              <a:solidFill>
                <a:srgbClr val="182744"/>
              </a:solidFill>
              <a:highlight>
                <a:srgbClr val="EAEBE3"/>
              </a:highlight>
              <a:latin typeface="Filson Pro Black" panose="02000000000000000000" pitchFamily="50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nl-BE" sz="20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= 9% DES TOURISTES D’UN JOUR DE BELGIQUE FRANCOPHONE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3264A55-8799-FB24-406D-9417546D9641}"/>
              </a:ext>
            </a:extLst>
          </p:cNvPr>
          <p:cNvSpPr txBox="1"/>
          <p:nvPr/>
        </p:nvSpPr>
        <p:spPr>
          <a:xfrm>
            <a:off x="3822117" y="4996085"/>
            <a:ext cx="4126561" cy="541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kumimoji="0" lang="fr-FR" altLang="nl-BE" sz="1800" b="0" i="0" u="none" strike="noStrike" cap="none" normalizeH="0" baseline="0" dirty="0">
                <a:ln>
                  <a:noFill/>
                </a:ln>
                <a:solidFill>
                  <a:srgbClr val="182744"/>
                </a:solidFill>
                <a:effectLst/>
                <a:highlight>
                  <a:srgbClr val="EAEBE3"/>
                </a:highlight>
                <a:latin typeface="Filson Pro Black" panose="02000000000000000000" pitchFamily="50" charset="0"/>
              </a:rPr>
              <a:t>LES PLUS POPULAIRES</a:t>
            </a:r>
            <a:r>
              <a:rPr lang="nl-BE" sz="1800" dirty="0">
                <a:solidFill>
                  <a:srgbClr val="182744"/>
                </a:solidFill>
                <a:highlight>
                  <a:srgbClr val="EAEBE3"/>
                </a:highlight>
                <a:latin typeface="Filson Pro Black" panose="02000000000000000000" pitchFamily="50" charset="0"/>
              </a:rPr>
              <a:t>: OSTENDE, BLANKENBERGE ET KNOKKE-HEIST</a:t>
            </a:r>
          </a:p>
        </p:txBody>
      </p:sp>
    </p:spTree>
    <p:extLst>
      <p:ext uri="{BB962C8B-B14F-4D97-AF65-F5344CB8AC3E}">
        <p14:creationId xmlns:p14="http://schemas.microsoft.com/office/powerpoint/2010/main" val="219789243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6945</TotalTime>
  <Words>2168</Words>
  <Application>Microsoft Macintosh PowerPoint</Application>
  <PresentationFormat>Breedbeeld</PresentationFormat>
  <Paragraphs>353</Paragraphs>
  <Slides>30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9" baseType="lpstr">
      <vt:lpstr>Filson Pro Black</vt:lpstr>
      <vt:lpstr>Filson Pro Light</vt:lpstr>
      <vt:lpstr>Arial</vt:lpstr>
      <vt:lpstr>Calibri</vt:lpstr>
      <vt:lpstr>Calibri Light</vt:lpstr>
      <vt:lpstr>Roboto Condensed</vt:lpstr>
      <vt:lpstr>Verdana</vt:lpstr>
      <vt:lpstr>Wingdings</vt:lpstr>
      <vt:lpstr>Kantoorthema</vt:lpstr>
      <vt:lpstr>PowerPoint-presentatie</vt:lpstr>
      <vt:lpstr>Introduction</vt:lpstr>
      <vt:lpstr>Les stations balnéaires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140 lieux époustouflants, 47 photographes, des escapades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Laurie Vansteelant</dc:creator>
  <cp:lastModifiedBy>Ellen Haselaars</cp:lastModifiedBy>
  <cp:revision>179</cp:revision>
  <cp:lastPrinted>2022-09-19T14:37:55Z</cp:lastPrinted>
  <dcterms:created xsi:type="dcterms:W3CDTF">2022-06-02T13:46:55Z</dcterms:created>
  <dcterms:modified xsi:type="dcterms:W3CDTF">2022-10-18T16:45:37Z</dcterms:modified>
</cp:coreProperties>
</file>